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0"/>
  </p:notesMasterIdLst>
  <p:sldIdLst>
    <p:sldId id="4194" r:id="rId2"/>
    <p:sldId id="256" r:id="rId3"/>
    <p:sldId id="4151" r:id="rId4"/>
    <p:sldId id="4209" r:id="rId5"/>
    <p:sldId id="4210" r:id="rId6"/>
    <p:sldId id="4211" r:id="rId7"/>
    <p:sldId id="4212" r:id="rId8"/>
    <p:sldId id="4213" r:id="rId9"/>
    <p:sldId id="4214" r:id="rId10"/>
    <p:sldId id="4215" r:id="rId11"/>
    <p:sldId id="4216" r:id="rId12"/>
    <p:sldId id="4217" r:id="rId13"/>
    <p:sldId id="4218" r:id="rId14"/>
    <p:sldId id="4219" r:id="rId15"/>
    <p:sldId id="257" r:id="rId16"/>
    <p:sldId id="258" r:id="rId17"/>
    <p:sldId id="4222" r:id="rId18"/>
    <p:sldId id="4220" r:id="rId19"/>
    <p:sldId id="4221" r:id="rId20"/>
    <p:sldId id="4223" r:id="rId21"/>
    <p:sldId id="261" r:id="rId22"/>
    <p:sldId id="4176" r:id="rId23"/>
    <p:sldId id="4202" r:id="rId24"/>
    <p:sldId id="4195" r:id="rId25"/>
    <p:sldId id="4174" r:id="rId26"/>
    <p:sldId id="4169" r:id="rId27"/>
    <p:sldId id="4184" r:id="rId28"/>
    <p:sldId id="4170" r:id="rId29"/>
    <p:sldId id="4201" r:id="rId30"/>
    <p:sldId id="4160" r:id="rId31"/>
    <p:sldId id="4234" r:id="rId32"/>
    <p:sldId id="4225" r:id="rId33"/>
    <p:sldId id="262" r:id="rId34"/>
    <p:sldId id="4228" r:id="rId35"/>
    <p:sldId id="4179" r:id="rId36"/>
    <p:sldId id="4163" r:id="rId37"/>
    <p:sldId id="4229" r:id="rId38"/>
    <p:sldId id="4198" r:id="rId39"/>
    <p:sldId id="4231" r:id="rId40"/>
    <p:sldId id="4199" r:id="rId41"/>
    <p:sldId id="4188" r:id="rId42"/>
    <p:sldId id="4189" r:id="rId43"/>
    <p:sldId id="4190" r:id="rId44"/>
    <p:sldId id="4207" r:id="rId45"/>
    <p:sldId id="4208" r:id="rId46"/>
    <p:sldId id="4191" r:id="rId47"/>
    <p:sldId id="4193" r:id="rId48"/>
    <p:sldId id="4192" r:id="rId4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01"/>
    <a:srgbClr val="E39A39"/>
    <a:srgbClr val="5EEC3C"/>
    <a:srgbClr val="008000"/>
    <a:srgbClr val="99CC00"/>
    <a:srgbClr val="1D3A00"/>
    <a:srgbClr val="6C1A00"/>
    <a:srgbClr val="003296"/>
    <a:srgbClr val="FE9202"/>
    <a:srgbClr val="FEA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660"/>
  </p:normalViewPr>
  <p:slideViewPr>
    <p:cSldViewPr>
      <p:cViewPr varScale="1">
        <p:scale>
          <a:sx n="110" d="100"/>
          <a:sy n="110" d="100"/>
        </p:scale>
        <p:origin x="696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E7DB5-258C-45E3-AB3D-F04BFA4C7511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BCE9F-1F4C-415C-A81C-FD3B67103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78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681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905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2245" y="3335275"/>
            <a:ext cx="5650085" cy="76352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r" rtl="1">
              <a:defRPr sz="2400">
                <a:solidFill>
                  <a:schemeClr val="bg1"/>
                </a:solidFill>
              </a:defRPr>
            </a:lvl1pPr>
          </a:lstStyle>
          <a:p>
            <a:r>
              <a:rPr lang="fa-IR" dirty="0"/>
              <a:t>با کلیک کردن، موضوع اصلی را وارد نمایید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92245" y="4098800"/>
            <a:ext cx="5650085" cy="610820"/>
          </a:xfrm>
        </p:spPr>
        <p:txBody>
          <a:bodyPr>
            <a:noAutofit/>
          </a:bodyPr>
          <a:lstStyle>
            <a:lvl1pPr marL="0" indent="0" algn="r">
              <a:buNone/>
              <a:defRPr sz="2000" b="0" i="0">
                <a:solidFill>
                  <a:srgbClr val="FFFF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a-IR" dirty="0"/>
              <a:t>با کلیک کردن، موضوع اصلی را وارد نمایید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5"/>
          <p:cNvSpPr/>
          <p:nvPr/>
        </p:nvSpPr>
        <p:spPr>
          <a:xfrm>
            <a:off x="1" y="0"/>
            <a:ext cx="9144284" cy="341412"/>
          </a:xfrm>
          <a:custGeom>
            <a:avLst/>
            <a:gdLst/>
            <a:ahLst/>
            <a:cxnLst/>
            <a:rect l="l" t="t" r="r" b="b"/>
            <a:pathLst>
              <a:path w="283346" h="11992" extrusionOk="0">
                <a:moveTo>
                  <a:pt x="1" y="0"/>
                </a:moveTo>
                <a:lnTo>
                  <a:pt x="1" y="11992"/>
                </a:lnTo>
                <a:lnTo>
                  <a:pt x="265060" y="11992"/>
                </a:lnTo>
                <a:lnTo>
                  <a:pt x="265060" y="11980"/>
                </a:lnTo>
                <a:cubicBezTo>
                  <a:pt x="273047" y="11700"/>
                  <a:pt x="279924" y="6913"/>
                  <a:pt x="2833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49" name="Google Shape;249;p15"/>
          <p:cNvGrpSpPr/>
          <p:nvPr/>
        </p:nvGrpSpPr>
        <p:grpSpPr>
          <a:xfrm>
            <a:off x="-2070595" y="138931"/>
            <a:ext cx="12497838" cy="9541363"/>
            <a:chOff x="-2070595" y="138930"/>
            <a:chExt cx="12497838" cy="9541363"/>
          </a:xfrm>
        </p:grpSpPr>
        <p:grpSp>
          <p:nvGrpSpPr>
            <p:cNvPr id="250" name="Google Shape;250;p15"/>
            <p:cNvGrpSpPr/>
            <p:nvPr/>
          </p:nvGrpSpPr>
          <p:grpSpPr>
            <a:xfrm>
              <a:off x="5896649" y="4604007"/>
              <a:ext cx="4530594" cy="5076286"/>
              <a:chOff x="4826000" y="4400753"/>
              <a:chExt cx="4530594" cy="5076286"/>
            </a:xfrm>
          </p:grpSpPr>
          <p:sp>
            <p:nvSpPr>
              <p:cNvPr id="251" name="Google Shape;251;p15"/>
              <p:cNvSpPr/>
              <p:nvPr/>
            </p:nvSpPr>
            <p:spPr>
              <a:xfrm>
                <a:off x="4871747" y="4446342"/>
                <a:ext cx="4484847" cy="5030697"/>
              </a:xfrm>
              <a:custGeom>
                <a:avLst/>
                <a:gdLst/>
                <a:ahLst/>
                <a:cxnLst/>
                <a:rect l="l" t="t" r="r" b="b"/>
                <a:pathLst>
                  <a:path w="51547" h="101733" fill="none" extrusionOk="0">
                    <a:moveTo>
                      <a:pt x="1" y="1"/>
                    </a:moveTo>
                    <a:lnTo>
                      <a:pt x="22429" y="1"/>
                    </a:lnTo>
                    <a:cubicBezTo>
                      <a:pt x="38505" y="1"/>
                      <a:pt x="51547" y="34553"/>
                      <a:pt x="51547" y="77179"/>
                    </a:cubicBezTo>
                    <a:lnTo>
                      <a:pt x="51547" y="101733"/>
                    </a:lnTo>
                  </a:path>
                </a:pathLst>
              </a:custGeom>
              <a:noFill/>
              <a:ln w="4425" cap="flat" cmpd="sng">
                <a:solidFill>
                  <a:schemeClr val="lt2"/>
                </a:solidFill>
                <a:prstDash val="solid"/>
                <a:miter lim="805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" name="Google Shape;252;p15"/>
              <p:cNvSpPr/>
              <p:nvPr/>
            </p:nvSpPr>
            <p:spPr>
              <a:xfrm>
                <a:off x="4826000" y="4400753"/>
                <a:ext cx="91186" cy="84807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715" extrusionOk="0">
                    <a:moveTo>
                      <a:pt x="932" y="1"/>
                    </a:moveTo>
                    <a:cubicBezTo>
                      <a:pt x="885" y="1"/>
                      <a:pt x="837" y="5"/>
                      <a:pt x="789" y="13"/>
                    </a:cubicBezTo>
                    <a:cubicBezTo>
                      <a:pt x="322" y="86"/>
                      <a:pt x="0" y="528"/>
                      <a:pt x="81" y="995"/>
                    </a:cubicBezTo>
                    <a:cubicBezTo>
                      <a:pt x="146" y="1417"/>
                      <a:pt x="514" y="1714"/>
                      <a:pt x="928" y="1714"/>
                    </a:cubicBezTo>
                    <a:cubicBezTo>
                      <a:pt x="973" y="1714"/>
                      <a:pt x="1018" y="1711"/>
                      <a:pt x="1063" y="1704"/>
                    </a:cubicBezTo>
                    <a:cubicBezTo>
                      <a:pt x="1530" y="1623"/>
                      <a:pt x="1844" y="1188"/>
                      <a:pt x="1771" y="722"/>
                    </a:cubicBezTo>
                    <a:cubicBezTo>
                      <a:pt x="1699" y="303"/>
                      <a:pt x="1342" y="1"/>
                      <a:pt x="9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3" name="Google Shape;253;p15"/>
            <p:cNvGrpSpPr/>
            <p:nvPr/>
          </p:nvGrpSpPr>
          <p:grpSpPr>
            <a:xfrm rot="-4838195">
              <a:off x="-1944007" y="352516"/>
              <a:ext cx="2325055" cy="2229662"/>
              <a:chOff x="5165475" y="-713653"/>
              <a:chExt cx="2324999" cy="2229609"/>
            </a:xfrm>
          </p:grpSpPr>
          <p:sp>
            <p:nvSpPr>
              <p:cNvPr id="254" name="Google Shape;254;p15"/>
              <p:cNvSpPr/>
              <p:nvPr/>
            </p:nvSpPr>
            <p:spPr>
              <a:xfrm>
                <a:off x="5165475" y="-713653"/>
                <a:ext cx="2324999" cy="2154583"/>
              </a:xfrm>
              <a:custGeom>
                <a:avLst/>
                <a:gdLst/>
                <a:ahLst/>
                <a:cxnLst/>
                <a:rect l="l" t="t" r="r" b="b"/>
                <a:pathLst>
                  <a:path w="47546" h="44061" fill="none" extrusionOk="0">
                    <a:moveTo>
                      <a:pt x="3486" y="30085"/>
                    </a:moveTo>
                    <a:cubicBezTo>
                      <a:pt x="0" y="18887"/>
                      <a:pt x="6255" y="6973"/>
                      <a:pt x="17453" y="3487"/>
                    </a:cubicBezTo>
                    <a:cubicBezTo>
                      <a:pt x="28659" y="1"/>
                      <a:pt x="40574" y="6256"/>
                      <a:pt x="44060" y="17454"/>
                    </a:cubicBezTo>
                    <a:cubicBezTo>
                      <a:pt x="47545" y="28660"/>
                      <a:pt x="41290" y="40567"/>
                      <a:pt x="30084" y="44060"/>
                    </a:cubicBezTo>
                  </a:path>
                </a:pathLst>
              </a:custGeom>
              <a:noFill/>
              <a:ln w="5625" cap="flat" cmpd="sng">
                <a:solidFill>
                  <a:schemeClr val="lt2"/>
                </a:solidFill>
                <a:prstDash val="solid"/>
                <a:miter lim="805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" name="Google Shape;255;p15"/>
              <p:cNvSpPr/>
              <p:nvPr/>
            </p:nvSpPr>
            <p:spPr>
              <a:xfrm>
                <a:off x="5309144" y="749204"/>
                <a:ext cx="1336144" cy="766752"/>
              </a:xfrm>
              <a:custGeom>
                <a:avLst/>
                <a:gdLst/>
                <a:ahLst/>
                <a:cxnLst/>
                <a:rect l="l" t="t" r="r" b="b"/>
                <a:pathLst>
                  <a:path w="27324" h="15680" extrusionOk="0">
                    <a:moveTo>
                      <a:pt x="1095" y="1"/>
                    </a:moveTo>
                    <a:lnTo>
                      <a:pt x="1" y="339"/>
                    </a:lnTo>
                    <a:cubicBezTo>
                      <a:pt x="2906" y="9677"/>
                      <a:pt x="11551" y="15680"/>
                      <a:pt x="20855" y="15680"/>
                    </a:cubicBezTo>
                    <a:cubicBezTo>
                      <a:pt x="22997" y="15680"/>
                      <a:pt x="25173" y="15362"/>
                      <a:pt x="27323" y="14693"/>
                    </a:cubicBezTo>
                    <a:lnTo>
                      <a:pt x="26977" y="13598"/>
                    </a:lnTo>
                    <a:cubicBezTo>
                      <a:pt x="24939" y="14233"/>
                      <a:pt x="22876" y="14534"/>
                      <a:pt x="20846" y="14534"/>
                    </a:cubicBezTo>
                    <a:cubicBezTo>
                      <a:pt x="12034" y="14534"/>
                      <a:pt x="3850" y="8847"/>
                      <a:pt x="10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" name="Google Shape;256;p15"/>
            <p:cNvGrpSpPr/>
            <p:nvPr/>
          </p:nvGrpSpPr>
          <p:grpSpPr>
            <a:xfrm rot="5400000">
              <a:off x="151942" y="4400150"/>
              <a:ext cx="722099" cy="407700"/>
              <a:chOff x="1211425" y="918075"/>
              <a:chExt cx="722099" cy="407700"/>
            </a:xfrm>
          </p:grpSpPr>
          <p:sp>
            <p:nvSpPr>
              <p:cNvPr id="257" name="Google Shape;257;p15"/>
              <p:cNvSpPr/>
              <p:nvPr/>
            </p:nvSpPr>
            <p:spPr>
              <a:xfrm>
                <a:off x="1211425" y="1300772"/>
                <a:ext cx="25003" cy="25003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95" extrusionOk="0">
                    <a:moveTo>
                      <a:pt x="0" y="0"/>
                    </a:moveTo>
                    <a:lnTo>
                      <a:pt x="0" y="395"/>
                    </a:lnTo>
                    <a:lnTo>
                      <a:pt x="395" y="395"/>
                    </a:lnTo>
                    <a:lnTo>
                      <a:pt x="3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258;p15"/>
              <p:cNvSpPr/>
              <p:nvPr/>
            </p:nvSpPr>
            <p:spPr>
              <a:xfrm>
                <a:off x="1211425" y="1109171"/>
                <a:ext cx="25003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03" extrusionOk="0">
                    <a:moveTo>
                      <a:pt x="0" y="0"/>
                    </a:moveTo>
                    <a:lnTo>
                      <a:pt x="0" y="403"/>
                    </a:lnTo>
                    <a:lnTo>
                      <a:pt x="395" y="403"/>
                    </a:lnTo>
                    <a:lnTo>
                      <a:pt x="3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" name="Google Shape;259;p15"/>
              <p:cNvSpPr/>
              <p:nvPr/>
            </p:nvSpPr>
            <p:spPr>
              <a:xfrm>
                <a:off x="1211425" y="918075"/>
                <a:ext cx="25003" cy="25066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96" extrusionOk="0">
                    <a:moveTo>
                      <a:pt x="0" y="1"/>
                    </a:moveTo>
                    <a:lnTo>
                      <a:pt x="0" y="395"/>
                    </a:lnTo>
                    <a:lnTo>
                      <a:pt x="395" y="395"/>
                    </a:lnTo>
                    <a:lnTo>
                      <a:pt x="3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" name="Google Shape;260;p15"/>
              <p:cNvSpPr/>
              <p:nvPr/>
            </p:nvSpPr>
            <p:spPr>
              <a:xfrm>
                <a:off x="1350996" y="1300772"/>
                <a:ext cx="25066" cy="25003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95" extrusionOk="0">
                    <a:moveTo>
                      <a:pt x="1" y="0"/>
                    </a:moveTo>
                    <a:lnTo>
                      <a:pt x="1" y="395"/>
                    </a:lnTo>
                    <a:lnTo>
                      <a:pt x="395" y="395"/>
                    </a:lnTo>
                    <a:lnTo>
                      <a:pt x="3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" name="Google Shape;261;p15"/>
              <p:cNvSpPr/>
              <p:nvPr/>
            </p:nvSpPr>
            <p:spPr>
              <a:xfrm>
                <a:off x="1350996" y="1109171"/>
                <a:ext cx="25066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3" extrusionOk="0">
                    <a:moveTo>
                      <a:pt x="1" y="0"/>
                    </a:moveTo>
                    <a:lnTo>
                      <a:pt x="1" y="403"/>
                    </a:lnTo>
                    <a:lnTo>
                      <a:pt x="395" y="403"/>
                    </a:lnTo>
                    <a:lnTo>
                      <a:pt x="3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" name="Google Shape;262;p15"/>
              <p:cNvSpPr/>
              <p:nvPr/>
            </p:nvSpPr>
            <p:spPr>
              <a:xfrm>
                <a:off x="1350996" y="918075"/>
                <a:ext cx="25066" cy="25066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96" extrusionOk="0">
                    <a:moveTo>
                      <a:pt x="1" y="1"/>
                    </a:moveTo>
                    <a:lnTo>
                      <a:pt x="1" y="395"/>
                    </a:lnTo>
                    <a:lnTo>
                      <a:pt x="395" y="395"/>
                    </a:lnTo>
                    <a:lnTo>
                      <a:pt x="3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" name="Google Shape;263;p15"/>
              <p:cNvSpPr/>
              <p:nvPr/>
            </p:nvSpPr>
            <p:spPr>
              <a:xfrm>
                <a:off x="1490124" y="1300772"/>
                <a:ext cx="25066" cy="25003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95" extrusionOk="0">
                    <a:moveTo>
                      <a:pt x="1" y="0"/>
                    </a:moveTo>
                    <a:lnTo>
                      <a:pt x="1" y="395"/>
                    </a:lnTo>
                    <a:lnTo>
                      <a:pt x="395" y="395"/>
                    </a:lnTo>
                    <a:lnTo>
                      <a:pt x="3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" name="Google Shape;264;p15"/>
              <p:cNvSpPr/>
              <p:nvPr/>
            </p:nvSpPr>
            <p:spPr>
              <a:xfrm>
                <a:off x="1490124" y="1109171"/>
                <a:ext cx="25066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3" extrusionOk="0">
                    <a:moveTo>
                      <a:pt x="1" y="0"/>
                    </a:moveTo>
                    <a:lnTo>
                      <a:pt x="1" y="403"/>
                    </a:lnTo>
                    <a:lnTo>
                      <a:pt x="395" y="403"/>
                    </a:lnTo>
                    <a:lnTo>
                      <a:pt x="3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" name="Google Shape;265;p15"/>
              <p:cNvSpPr/>
              <p:nvPr/>
            </p:nvSpPr>
            <p:spPr>
              <a:xfrm>
                <a:off x="1490124" y="918075"/>
                <a:ext cx="25066" cy="25066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96" extrusionOk="0">
                    <a:moveTo>
                      <a:pt x="1" y="1"/>
                    </a:moveTo>
                    <a:lnTo>
                      <a:pt x="1" y="395"/>
                    </a:lnTo>
                    <a:lnTo>
                      <a:pt x="395" y="395"/>
                    </a:lnTo>
                    <a:lnTo>
                      <a:pt x="3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" name="Google Shape;266;p15"/>
              <p:cNvSpPr/>
              <p:nvPr/>
            </p:nvSpPr>
            <p:spPr>
              <a:xfrm>
                <a:off x="1629759" y="1300772"/>
                <a:ext cx="25003" cy="25003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95" extrusionOk="0">
                    <a:moveTo>
                      <a:pt x="1" y="0"/>
                    </a:moveTo>
                    <a:lnTo>
                      <a:pt x="1" y="395"/>
                    </a:lnTo>
                    <a:lnTo>
                      <a:pt x="395" y="395"/>
                    </a:lnTo>
                    <a:lnTo>
                      <a:pt x="3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" name="Google Shape;267;p15"/>
              <p:cNvSpPr/>
              <p:nvPr/>
            </p:nvSpPr>
            <p:spPr>
              <a:xfrm>
                <a:off x="1629759" y="1109171"/>
                <a:ext cx="25003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03" extrusionOk="0">
                    <a:moveTo>
                      <a:pt x="1" y="0"/>
                    </a:moveTo>
                    <a:lnTo>
                      <a:pt x="1" y="403"/>
                    </a:lnTo>
                    <a:lnTo>
                      <a:pt x="395" y="403"/>
                    </a:lnTo>
                    <a:lnTo>
                      <a:pt x="3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8" name="Google Shape;268;p15"/>
              <p:cNvSpPr/>
              <p:nvPr/>
            </p:nvSpPr>
            <p:spPr>
              <a:xfrm>
                <a:off x="1629759" y="918075"/>
                <a:ext cx="25003" cy="25066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96" extrusionOk="0">
                    <a:moveTo>
                      <a:pt x="1" y="1"/>
                    </a:moveTo>
                    <a:lnTo>
                      <a:pt x="1" y="395"/>
                    </a:lnTo>
                    <a:lnTo>
                      <a:pt x="395" y="395"/>
                    </a:lnTo>
                    <a:lnTo>
                      <a:pt x="3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9" name="Google Shape;269;p15"/>
              <p:cNvSpPr/>
              <p:nvPr/>
            </p:nvSpPr>
            <p:spPr>
              <a:xfrm>
                <a:off x="1768887" y="1300772"/>
                <a:ext cx="25003" cy="25003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95" extrusionOk="0">
                    <a:moveTo>
                      <a:pt x="0" y="0"/>
                    </a:moveTo>
                    <a:lnTo>
                      <a:pt x="0" y="395"/>
                    </a:lnTo>
                    <a:lnTo>
                      <a:pt x="395" y="395"/>
                    </a:lnTo>
                    <a:lnTo>
                      <a:pt x="3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0" name="Google Shape;270;p15"/>
              <p:cNvSpPr/>
              <p:nvPr/>
            </p:nvSpPr>
            <p:spPr>
              <a:xfrm>
                <a:off x="1768887" y="1109171"/>
                <a:ext cx="25003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03" extrusionOk="0">
                    <a:moveTo>
                      <a:pt x="0" y="0"/>
                    </a:moveTo>
                    <a:lnTo>
                      <a:pt x="0" y="403"/>
                    </a:lnTo>
                    <a:lnTo>
                      <a:pt x="395" y="403"/>
                    </a:lnTo>
                    <a:lnTo>
                      <a:pt x="3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1" name="Google Shape;271;p15"/>
              <p:cNvSpPr/>
              <p:nvPr/>
            </p:nvSpPr>
            <p:spPr>
              <a:xfrm>
                <a:off x="1768887" y="918075"/>
                <a:ext cx="25003" cy="25066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96" extrusionOk="0">
                    <a:moveTo>
                      <a:pt x="0" y="1"/>
                    </a:moveTo>
                    <a:lnTo>
                      <a:pt x="0" y="395"/>
                    </a:lnTo>
                    <a:lnTo>
                      <a:pt x="395" y="395"/>
                    </a:lnTo>
                    <a:lnTo>
                      <a:pt x="3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1907952" y="1300772"/>
                <a:ext cx="25572" cy="25003"/>
              </a:xfrm>
              <a:custGeom>
                <a:avLst/>
                <a:gdLst/>
                <a:ahLst/>
                <a:cxnLst/>
                <a:rect l="l" t="t" r="r" b="b"/>
                <a:pathLst>
                  <a:path w="404" h="395" extrusionOk="0">
                    <a:moveTo>
                      <a:pt x="1" y="0"/>
                    </a:moveTo>
                    <a:lnTo>
                      <a:pt x="1" y="395"/>
                    </a:lnTo>
                    <a:lnTo>
                      <a:pt x="403" y="395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1907952" y="1109171"/>
                <a:ext cx="25572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" y="0"/>
                    </a:moveTo>
                    <a:lnTo>
                      <a:pt x="1" y="403"/>
                    </a:lnTo>
                    <a:lnTo>
                      <a:pt x="403" y="403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4" name="Google Shape;274;p15"/>
              <p:cNvSpPr/>
              <p:nvPr/>
            </p:nvSpPr>
            <p:spPr>
              <a:xfrm>
                <a:off x="1907952" y="918075"/>
                <a:ext cx="25572" cy="25066"/>
              </a:xfrm>
              <a:custGeom>
                <a:avLst/>
                <a:gdLst/>
                <a:ahLst/>
                <a:cxnLst/>
                <a:rect l="l" t="t" r="r" b="b"/>
                <a:pathLst>
                  <a:path w="404" h="396" extrusionOk="0">
                    <a:moveTo>
                      <a:pt x="1" y="1"/>
                    </a:moveTo>
                    <a:lnTo>
                      <a:pt x="1" y="395"/>
                    </a:lnTo>
                    <a:lnTo>
                      <a:pt x="403" y="395"/>
                    </a:lnTo>
                    <a:lnTo>
                      <a:pt x="4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5539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8965" y="739290"/>
            <a:ext cx="8246070" cy="610820"/>
          </a:xfrm>
        </p:spPr>
        <p:txBody>
          <a:bodyPr>
            <a:normAutofit/>
          </a:bodyPr>
          <a:lstStyle>
            <a:lvl1pPr algn="r">
              <a:defRPr sz="3200" baseline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a-IR" dirty="0"/>
              <a:t>با کلیک کردن، موضوع اصلی را وارد نمایید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8966" y="1350110"/>
            <a:ext cx="8246070" cy="3512215"/>
          </a:xfrm>
        </p:spPr>
        <p:txBody>
          <a:bodyPr/>
          <a:lstStyle>
            <a:lvl1pPr algn="r">
              <a:defRPr sz="28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  <a:lvl3pPr algn="r"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a-IR" dirty="0"/>
              <a:t>موضوع اصلی</a:t>
            </a:r>
            <a:endParaRPr lang="en-US" dirty="0"/>
          </a:p>
          <a:p>
            <a:pPr lvl="1"/>
            <a:r>
              <a:rPr lang="fa-IR" dirty="0"/>
              <a:t>سطح 1 توضیحات</a:t>
            </a:r>
            <a:endParaRPr lang="en-US" dirty="0"/>
          </a:p>
          <a:p>
            <a:pPr lvl="2"/>
            <a:r>
              <a:rPr lang="fa-IR" dirty="0"/>
              <a:t>سطح 2 توضیحات</a:t>
            </a:r>
            <a:endParaRPr lang="en-US" dirty="0"/>
          </a:p>
          <a:p>
            <a:pPr lvl="3"/>
            <a:r>
              <a:rPr lang="fa-IR" dirty="0"/>
              <a:t>سطح 3 توضیحات </a:t>
            </a:r>
            <a:endParaRPr lang="en-US" dirty="0"/>
          </a:p>
          <a:p>
            <a:pPr lvl="4"/>
            <a:r>
              <a:rPr lang="fa-IR" dirty="0"/>
              <a:t>سطح 4 توضیحات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1425" y="281175"/>
            <a:ext cx="6108200" cy="572644"/>
          </a:xfrm>
        </p:spPr>
        <p:txBody>
          <a:bodyPr>
            <a:noAutofit/>
          </a:bodyPr>
          <a:lstStyle>
            <a:lvl1pPr algn="r">
              <a:defRPr sz="24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a-IR" dirty="0"/>
              <a:t>با کلیک کردن، موضوع اصلی را وارد نمایید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1425" y="1044701"/>
            <a:ext cx="6108200" cy="366376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a-IR" dirty="0"/>
              <a:t>موضوع اصلی</a:t>
            </a:r>
            <a:endParaRPr lang="en-US" dirty="0"/>
          </a:p>
          <a:p>
            <a:pPr lvl="1"/>
            <a:r>
              <a:rPr lang="fa-IR" dirty="0"/>
              <a:t>سطح 1 توضیحات</a:t>
            </a:r>
            <a:endParaRPr lang="en-US" dirty="0"/>
          </a:p>
          <a:p>
            <a:pPr lvl="2"/>
            <a:r>
              <a:rPr lang="fa-IR" dirty="0"/>
              <a:t>سطح 2 توضیحات</a:t>
            </a:r>
            <a:endParaRPr lang="en-US" dirty="0"/>
          </a:p>
          <a:p>
            <a:pPr lvl="3"/>
            <a:r>
              <a:rPr lang="fa-IR" dirty="0"/>
              <a:t>سطح 3 توضیحات </a:t>
            </a:r>
            <a:endParaRPr lang="en-US" dirty="0"/>
          </a:p>
          <a:p>
            <a:pPr lvl="4"/>
            <a:r>
              <a:rPr lang="fa-IR" dirty="0"/>
              <a:t>سطح 4 توضیحات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ctr">
              <a:defRPr sz="3200" b="1" cap="all"/>
            </a:lvl1pPr>
          </a:lstStyle>
          <a:p>
            <a:r>
              <a:rPr lang="fa-IR" dirty="0"/>
              <a:t>با کلیک کردن، موضوع اصلی را وارد نمایید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 dirty="0"/>
              <a:t>با کلیک کردن، موضوع اصلی را وارد نمایید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a-IR" dirty="0"/>
              <a:t>با کلیک کردن، موضوع اصلی را وارد نمایید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a-IR" dirty="0"/>
              <a:t>موضوع اصلی</a:t>
            </a:r>
            <a:endParaRPr lang="en-US" dirty="0"/>
          </a:p>
          <a:p>
            <a:pPr lvl="1"/>
            <a:r>
              <a:rPr lang="fa-IR" dirty="0"/>
              <a:t>سطح 1 توضیحات</a:t>
            </a:r>
            <a:endParaRPr lang="en-US" dirty="0"/>
          </a:p>
          <a:p>
            <a:pPr lvl="2"/>
            <a:r>
              <a:rPr lang="fa-IR" dirty="0"/>
              <a:t>سطح 2 توضیحات</a:t>
            </a:r>
            <a:endParaRPr lang="en-US" dirty="0"/>
          </a:p>
          <a:p>
            <a:pPr lvl="3"/>
            <a:r>
              <a:rPr lang="fa-IR" dirty="0"/>
              <a:t>سطح 3 توضیحات </a:t>
            </a:r>
            <a:endParaRPr lang="en-US" dirty="0"/>
          </a:p>
          <a:p>
            <a:pPr lvl="4"/>
            <a:r>
              <a:rPr lang="fa-IR" dirty="0"/>
              <a:t>سطح 4 توضیحات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a-IR" dirty="0"/>
              <a:t>موضوع اصلی</a:t>
            </a:r>
            <a:endParaRPr lang="en-US" dirty="0"/>
          </a:p>
          <a:p>
            <a:pPr lvl="1"/>
            <a:r>
              <a:rPr lang="fa-IR" dirty="0"/>
              <a:t>سطح 1 توضیحات</a:t>
            </a:r>
            <a:endParaRPr lang="en-US" dirty="0"/>
          </a:p>
          <a:p>
            <a:pPr lvl="2"/>
            <a:r>
              <a:rPr lang="fa-IR" dirty="0"/>
              <a:t>سطح 2 توضیحات</a:t>
            </a:r>
            <a:endParaRPr lang="en-US" dirty="0"/>
          </a:p>
          <a:p>
            <a:pPr lvl="3"/>
            <a:r>
              <a:rPr lang="fa-IR" dirty="0"/>
              <a:t>سطح 3 توضیحات </a:t>
            </a:r>
            <a:endParaRPr lang="en-US" dirty="0"/>
          </a:p>
          <a:p>
            <a:pPr lvl="4"/>
            <a:r>
              <a:rPr lang="fa-IR" dirty="0"/>
              <a:t>سطح 4 توضیحات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1670" y="739290"/>
            <a:ext cx="8093365" cy="610820"/>
          </a:xfrm>
        </p:spPr>
        <p:txBody>
          <a:bodyPr>
            <a:normAutofit/>
          </a:bodyPr>
          <a:lstStyle>
            <a:lvl1pPr algn="ctr">
              <a:defRPr sz="3200" baseline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a-IR" dirty="0"/>
              <a:t>با کلیک کردن، موضوع اصلی را وارد نمایید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6880" y="1946648"/>
            <a:ext cx="4040188" cy="479822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dirty="0"/>
              <a:t>با کلیک کردن، موضوع را وارد نمایید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6880" y="2419045"/>
            <a:ext cx="4040188" cy="2276294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 algn="r">
              <a:defRPr sz="1600">
                <a:solidFill>
                  <a:schemeClr val="bg1"/>
                </a:solidFill>
              </a:defRPr>
            </a:lvl2pPr>
            <a:lvl3pPr algn="r">
              <a:defRPr sz="1400">
                <a:solidFill>
                  <a:schemeClr val="bg1"/>
                </a:solidFill>
              </a:defRPr>
            </a:lvl3pPr>
            <a:lvl4pPr algn="r">
              <a:defRPr sz="1200">
                <a:solidFill>
                  <a:schemeClr val="bg1"/>
                </a:solidFill>
              </a:defRPr>
            </a:lvl4pPr>
            <a:lvl5pPr algn="r">
              <a:defRPr sz="12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a-IR" dirty="0"/>
              <a:t>موضوع اصلی</a:t>
            </a:r>
            <a:endParaRPr lang="en-US" dirty="0"/>
          </a:p>
          <a:p>
            <a:pPr lvl="1"/>
            <a:r>
              <a:rPr lang="fa-IR" dirty="0"/>
              <a:t>سطح 1 توضیحات</a:t>
            </a:r>
            <a:endParaRPr lang="en-US" dirty="0"/>
          </a:p>
          <a:p>
            <a:pPr lvl="2"/>
            <a:r>
              <a:rPr lang="fa-IR" dirty="0"/>
              <a:t>سطح 2 توضیحات</a:t>
            </a:r>
            <a:endParaRPr lang="en-US" dirty="0"/>
          </a:p>
          <a:p>
            <a:pPr lvl="3"/>
            <a:r>
              <a:rPr lang="fa-IR" dirty="0"/>
              <a:t>سطح 3 توضیحات </a:t>
            </a:r>
            <a:endParaRPr lang="en-US" dirty="0"/>
          </a:p>
          <a:p>
            <a:pPr lvl="4"/>
            <a:r>
              <a:rPr lang="fa-IR" dirty="0"/>
              <a:t>سطح 4 توضیحات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72001" y="1946648"/>
            <a:ext cx="4041775" cy="479822"/>
          </a:xfrm>
        </p:spPr>
        <p:txBody>
          <a:bodyPr anchor="b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dirty="0"/>
              <a:t>با کلیک کردن، موضوع را وارد نمایید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572001" y="2419045"/>
            <a:ext cx="4041775" cy="2276294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  <a:lvl2pPr algn="r">
              <a:defRPr sz="1600">
                <a:solidFill>
                  <a:schemeClr val="bg1"/>
                </a:solidFill>
              </a:defRPr>
            </a:lvl2pPr>
            <a:lvl3pPr algn="r">
              <a:defRPr sz="1400">
                <a:solidFill>
                  <a:schemeClr val="bg1"/>
                </a:solidFill>
              </a:defRPr>
            </a:lvl3pPr>
            <a:lvl4pPr algn="r">
              <a:defRPr sz="1200">
                <a:solidFill>
                  <a:schemeClr val="bg1"/>
                </a:solidFill>
              </a:defRPr>
            </a:lvl4pPr>
            <a:lvl5pPr algn="r">
              <a:defRPr sz="12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a-IR" dirty="0"/>
              <a:t>موضوع اصلی</a:t>
            </a:r>
            <a:endParaRPr lang="en-US" dirty="0"/>
          </a:p>
          <a:p>
            <a:pPr lvl="1"/>
            <a:r>
              <a:rPr lang="fa-IR" dirty="0"/>
              <a:t>سطح 1 توضیحات</a:t>
            </a:r>
            <a:endParaRPr lang="en-US" dirty="0"/>
          </a:p>
          <a:p>
            <a:pPr lvl="2"/>
            <a:r>
              <a:rPr lang="fa-IR" dirty="0"/>
              <a:t>سطح 2 توضیحات</a:t>
            </a:r>
            <a:endParaRPr lang="en-US" dirty="0"/>
          </a:p>
          <a:p>
            <a:pPr lvl="3"/>
            <a:r>
              <a:rPr lang="fa-IR" dirty="0"/>
              <a:t>سطح 3 توضیحات </a:t>
            </a:r>
            <a:endParaRPr lang="en-US" dirty="0"/>
          </a:p>
          <a:p>
            <a:pPr lvl="4"/>
            <a:r>
              <a:rPr lang="fa-IR" dirty="0"/>
              <a:t>سطح 4 توضیحات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fa-IR" dirty="0"/>
              <a:t>با کلیک کردن، موضوع اصلی را وارد نمایید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89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a-IR" dirty="0"/>
              <a:t>با کلیک کردن، موضوع اصلی را وارد نمایید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a-IR" dirty="0"/>
              <a:t>موضوع اصلی</a:t>
            </a:r>
            <a:endParaRPr lang="en-US" dirty="0"/>
          </a:p>
          <a:p>
            <a:pPr lvl="1"/>
            <a:r>
              <a:rPr lang="fa-IR" dirty="0"/>
              <a:t>سطح 1 توضیحات</a:t>
            </a:r>
            <a:endParaRPr lang="en-US" dirty="0"/>
          </a:p>
          <a:p>
            <a:pPr lvl="2"/>
            <a:r>
              <a:rPr lang="fa-IR" dirty="0"/>
              <a:t>سطح 2 توضیحات</a:t>
            </a:r>
            <a:endParaRPr lang="en-US" dirty="0"/>
          </a:p>
          <a:p>
            <a:pPr lvl="3"/>
            <a:r>
              <a:rPr lang="fa-IR" dirty="0"/>
              <a:t>سطح 3 توضیحات </a:t>
            </a:r>
            <a:endParaRPr lang="en-US" dirty="0"/>
          </a:p>
          <a:p>
            <a:pPr lvl="4"/>
            <a:r>
              <a:rPr lang="fa-IR" dirty="0"/>
              <a:t>سطح 4 توضیحات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63" r:id="rId10"/>
  </p:sldLayoutIdLst>
  <p:txStyles>
    <p:titleStyle>
      <a:lvl1pPr algn="r" defTabSz="914400" rtl="1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2  Sina" pitchFamily="2" charset="-78"/>
        </a:defRPr>
      </a:lvl1pPr>
    </p:titleStyle>
    <p:bodyStyle>
      <a:lvl1pPr marL="342900" indent="-342900" algn="r" defTabSz="914400" rtl="1" eaLnBrk="1" latinLnBrk="0" hangingPunct="1">
        <a:lnSpc>
          <a:spcPct val="150000"/>
        </a:lnSpc>
        <a:spcBef>
          <a:spcPct val="20000"/>
        </a:spcBef>
        <a:buFont typeface="Wingdings" pitchFamily="2" charset="2"/>
        <a:buChar char="v"/>
        <a:defRPr sz="2800" kern="1200">
          <a:solidFill>
            <a:schemeClr val="bg1"/>
          </a:solidFill>
          <a:latin typeface="+mn-lt"/>
          <a:ea typeface="+mn-ea"/>
          <a:cs typeface="2  Sina" pitchFamily="2" charset="-78"/>
        </a:defRPr>
      </a:lvl1pPr>
      <a:lvl2pPr marL="742950" indent="-285750" algn="r" defTabSz="914400" rtl="1" eaLnBrk="1" latinLnBrk="0" hangingPunct="1">
        <a:lnSpc>
          <a:spcPct val="150000"/>
        </a:lnSpc>
        <a:spcBef>
          <a:spcPct val="20000"/>
        </a:spcBef>
        <a:buFont typeface="Wingdings" pitchFamily="2" charset="2"/>
        <a:buChar char="v"/>
        <a:defRPr sz="2400" kern="1200">
          <a:solidFill>
            <a:schemeClr val="bg1"/>
          </a:solidFill>
          <a:latin typeface="+mn-lt"/>
          <a:ea typeface="+mn-ea"/>
          <a:cs typeface="2  Sina" pitchFamily="2" charset="-78"/>
        </a:defRPr>
      </a:lvl2pPr>
      <a:lvl3pPr marL="1143000" indent="-228600" algn="r" defTabSz="914400" rtl="1" eaLnBrk="1" latinLnBrk="0" hangingPunct="1">
        <a:lnSpc>
          <a:spcPct val="150000"/>
        </a:lnSpc>
        <a:spcBef>
          <a:spcPct val="20000"/>
        </a:spcBef>
        <a:buFont typeface="Wingdings" pitchFamily="2" charset="2"/>
        <a:buChar char="v"/>
        <a:defRPr sz="2000" kern="1200">
          <a:solidFill>
            <a:schemeClr val="bg1"/>
          </a:solidFill>
          <a:latin typeface="+mn-lt"/>
          <a:ea typeface="+mn-ea"/>
          <a:cs typeface="2  Sina" pitchFamily="2" charset="-78"/>
        </a:defRPr>
      </a:lvl3pPr>
      <a:lvl4pPr marL="1600200" indent="-228600" algn="r" defTabSz="914400" rtl="1" eaLnBrk="1" latinLnBrk="0" hangingPunct="1">
        <a:lnSpc>
          <a:spcPct val="150000"/>
        </a:lnSpc>
        <a:spcBef>
          <a:spcPct val="20000"/>
        </a:spcBef>
        <a:buFont typeface="Wingdings" pitchFamily="2" charset="2"/>
        <a:buChar char="v"/>
        <a:defRPr sz="1800" kern="1200">
          <a:solidFill>
            <a:schemeClr val="bg1"/>
          </a:solidFill>
          <a:latin typeface="+mn-lt"/>
          <a:ea typeface="+mn-ea"/>
          <a:cs typeface="2  Sina" pitchFamily="2" charset="-78"/>
        </a:defRPr>
      </a:lvl4pPr>
      <a:lvl5pPr marL="2057400" indent="-228600" algn="r" defTabSz="914400" rtl="1" eaLnBrk="1" latinLnBrk="0" hangingPunct="1">
        <a:lnSpc>
          <a:spcPct val="150000"/>
        </a:lnSpc>
        <a:spcBef>
          <a:spcPct val="20000"/>
        </a:spcBef>
        <a:buFont typeface="Wingdings" pitchFamily="2" charset="2"/>
        <a:buChar char="v"/>
        <a:defRPr sz="1800" kern="1200">
          <a:solidFill>
            <a:schemeClr val="bg1"/>
          </a:solidFill>
          <a:latin typeface="+mn-lt"/>
          <a:ea typeface="+mn-ea"/>
          <a:cs typeface="2  Sina" pitchFamily="2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49E91C-39B8-41C9-A9C9-EA82F0BAD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40215"/>
            <a:ext cx="5062591" cy="50625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struction-3">
            <a:hlinkClick r:id="" action="ppaction://media"/>
            <a:extLst>
              <a:ext uri="{FF2B5EF4-FFF2-40B4-BE49-F238E27FC236}">
                <a16:creationId xmlns:a16="http://schemas.microsoft.com/office/drawing/2014/main" id="{17392066-EBB9-4BF3-B3F1-AC9B5CD0E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8644" y="2388394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اهم برنامه های اجرایی درسندراهبردی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ar-SA" sz="1800" dirty="0">
                <a:solidFill>
                  <a:schemeClr val="accent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2- ارتقاء توانمندی حرفه ای اعضاء </a:t>
            </a:r>
            <a:endParaRPr lang="fa-IR" sz="1800" dirty="0">
              <a:solidFill>
                <a:schemeClr val="accent2"/>
              </a:solidFill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cs typeface="B Titr" panose="00000700000000000000" pitchFamily="2" charset="-78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fa-IR" sz="2000" b="1" dirty="0">
                <a:cs typeface="B Nazanin" panose="00000400000000000000" pitchFamily="2" charset="-78"/>
              </a:rPr>
              <a:t>برگزاری دوره های آموزشی مهارت محور 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fa-IR" sz="2000" b="1" dirty="0">
                <a:cs typeface="B Nazanin" panose="00000400000000000000" pitchFamily="2" charset="-78"/>
              </a:rPr>
              <a:t>طی دوره های عملی در مراکز توان افزایی و مهارت آموزی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fa-IR" sz="2000" b="1" dirty="0">
                <a:cs typeface="B Nazanin" panose="00000400000000000000" pitchFamily="2" charset="-78"/>
              </a:rPr>
              <a:t>آموزش مهارتی و تکنیکال نحوه تولید محصولات استراتژیک و اقتصادی کشاورزی به کارشناسان</a:t>
            </a: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35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اهم برنامه های اجرایی درسندراهبردی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accent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3</a:t>
            </a:r>
            <a:r>
              <a:rPr lang="ar-SA" dirty="0" smtClean="0">
                <a:solidFill>
                  <a:schemeClr val="accent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- </a:t>
            </a:r>
            <a:r>
              <a:rPr lang="ar-SA" dirty="0">
                <a:solidFill>
                  <a:schemeClr val="accent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توسعه مراکزخدمات کشاورزی غیردولتی</a:t>
            </a:r>
            <a:endParaRPr lang="fa-IR" dirty="0">
              <a:solidFill>
                <a:schemeClr val="accent2"/>
              </a:solidFill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cs typeface="B Titr" panose="00000700000000000000" pitchFamily="2" charset="-78"/>
            </a:endParaRPr>
          </a:p>
          <a:p>
            <a:pPr marL="0" lvl="0" indent="0" algn="just">
              <a:buNone/>
            </a:pPr>
            <a:r>
              <a:rPr lang="fa-IR" sz="2400" b="1" dirty="0" smtClean="0">
                <a:cs typeface="B Nazanin" panose="00000400000000000000" pitchFamily="2" charset="-78"/>
              </a:rPr>
              <a:t>از طریق ایجاد </a:t>
            </a:r>
            <a:r>
              <a:rPr lang="fa-IR" sz="2400" b="1" dirty="0">
                <a:cs typeface="B Nazanin" panose="00000400000000000000" pitchFamily="2" charset="-78"/>
              </a:rPr>
              <a:t>مرکز در هر دهستان برای اشاعه دانش و </a:t>
            </a:r>
            <a:r>
              <a:rPr lang="fa-IR" sz="2400" b="1" dirty="0" smtClean="0">
                <a:cs typeface="B Nazanin" panose="00000400000000000000" pitchFamily="2" charset="-78"/>
              </a:rPr>
              <a:t>اطلاعات و ارائه  </a:t>
            </a:r>
            <a:r>
              <a:rPr lang="fa-IR" sz="2400" b="1" dirty="0">
                <a:cs typeface="B Nazanin" panose="00000400000000000000" pitchFamily="2" charset="-78"/>
              </a:rPr>
              <a:t>خدمات مهندسی در نزدیک ترین محل به کشاورزان و بهره برداران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42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اهم برنامه های اجرایی درسندراهبردی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>
                <a:solidFill>
                  <a:schemeClr val="accent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4- </a:t>
            </a:r>
            <a:r>
              <a:rPr lang="ar-SA" sz="2000" dirty="0">
                <a:solidFill>
                  <a:schemeClr val="accent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افزایش جذب سرمایه گذاری در بخش کشاورزی با توسعه کشاورزی هوشمند</a:t>
            </a:r>
            <a:endParaRPr lang="fa-IR" sz="2000" dirty="0">
              <a:solidFill>
                <a:schemeClr val="accent2"/>
              </a:solidFill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cs typeface="B Titr" panose="00000700000000000000" pitchFamily="2" charset="-78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fa-IR" sz="2400" b="1" dirty="0">
                <a:cs typeface="B Nazanin" panose="00000400000000000000" pitchFamily="2" charset="-78"/>
              </a:rPr>
              <a:t>راه اندازی و توسعه مراکز کشاورزی هوشمند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fa-IR" sz="2400" b="1" dirty="0">
                <a:cs typeface="B Nazanin" panose="00000400000000000000" pitchFamily="2" charset="-78"/>
              </a:rPr>
              <a:t>مهندسی سازی فرآیند تولید محصولات کشاورزی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fa-IR" sz="2400" b="1" dirty="0">
                <a:cs typeface="B Nazanin" panose="00000400000000000000" pitchFamily="2" charset="-78"/>
              </a:rPr>
              <a:t>افزایش بهره وری در واحدهای تولیدی و خدماتی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67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اهم برنامه های اجرایی درسندراهبردی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>
                <a:solidFill>
                  <a:schemeClr val="accent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5- </a:t>
            </a:r>
            <a:r>
              <a:rPr lang="ar-SA" sz="2400" dirty="0">
                <a:solidFill>
                  <a:schemeClr val="accent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تشکیل کمیته های تخصصی</a:t>
            </a:r>
            <a:endParaRPr lang="fa-IR" sz="2400" dirty="0">
              <a:solidFill>
                <a:schemeClr val="accent2"/>
              </a:solidFill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cs typeface="B Titr" panose="00000700000000000000" pitchFamily="2" charset="-78"/>
            </a:endParaRPr>
          </a:p>
          <a:p>
            <a:pPr marL="0" indent="0">
              <a:buNone/>
            </a:pPr>
            <a:r>
              <a:rPr lang="fa-IR" sz="1800" b="1" dirty="0">
                <a:cs typeface="B Nazanin" panose="00000400000000000000" pitchFamily="2" charset="-78"/>
              </a:rPr>
              <a:t>* ایجاد </a:t>
            </a:r>
            <a:r>
              <a:rPr lang="fa-IR" sz="1800" b="1" dirty="0" smtClean="0">
                <a:cs typeface="B Nazanin" panose="00000400000000000000" pitchFamily="2" charset="-78"/>
              </a:rPr>
              <a:t>گروه </a:t>
            </a:r>
            <a:r>
              <a:rPr lang="fa-IR" sz="1800" b="1" dirty="0">
                <a:cs typeface="B Nazanin" panose="00000400000000000000" pitchFamily="2" charset="-78"/>
              </a:rPr>
              <a:t>های مشورتی و علمی در راستای اهداف </a:t>
            </a:r>
            <a:r>
              <a:rPr lang="fa-IR" sz="1800" b="1" dirty="0" smtClean="0">
                <a:cs typeface="B Nazanin" panose="00000400000000000000" pitchFamily="2" charset="-78"/>
              </a:rPr>
              <a:t>سازمانی </a:t>
            </a:r>
          </a:p>
          <a:p>
            <a:pPr marL="0" indent="0">
              <a:buNone/>
            </a:pPr>
            <a:r>
              <a:rPr lang="fa-IR" sz="1800" b="1" dirty="0" smtClean="0">
                <a:cs typeface="B Nazanin" panose="00000400000000000000" pitchFamily="2" charset="-78"/>
              </a:rPr>
              <a:t>*کنسرسیوم گیاهان دارویی باهمکاری مؤسسه تحقیقات جنگلها و مراتع و پژوهشکده گیاهان دارویی</a:t>
            </a:r>
          </a:p>
          <a:p>
            <a:pPr marL="0" indent="0">
              <a:buNone/>
            </a:pPr>
            <a:r>
              <a:rPr lang="fa-IR" sz="1800" b="1" dirty="0">
                <a:cs typeface="B Nazanin" panose="00000400000000000000" pitchFamily="2" charset="-78"/>
              </a:rPr>
              <a:t>*</a:t>
            </a:r>
            <a:r>
              <a:rPr lang="fa-IR" sz="1800" b="1" dirty="0" smtClean="0">
                <a:cs typeface="B Nazanin" panose="00000400000000000000" pitchFamily="2" charset="-78"/>
              </a:rPr>
              <a:t>کمیته تخصصی گلخانه</a:t>
            </a:r>
          </a:p>
          <a:p>
            <a:pPr marL="0" indent="0">
              <a:buNone/>
            </a:pPr>
            <a:r>
              <a:rPr lang="fa-IR" sz="1800" b="1" dirty="0" smtClean="0">
                <a:cs typeface="B Nazanin" panose="00000400000000000000" pitchFamily="2" charset="-78"/>
              </a:rPr>
              <a:t>*کمیته تخصصی منابع طبیعی، محیط زیست و امورزیربنایی</a:t>
            </a:r>
          </a:p>
          <a:p>
            <a:pPr marL="0" indent="0">
              <a:buNone/>
            </a:pPr>
            <a:r>
              <a:rPr lang="fa-IR" sz="1800" b="1" dirty="0" smtClean="0">
                <a:cs typeface="B Nazanin" panose="00000400000000000000" pitchFamily="2" charset="-78"/>
              </a:rPr>
              <a:t>*کارگروه سرمایه گذاری و توسعه کسب و کار صادرات محور</a:t>
            </a:r>
          </a:p>
          <a:p>
            <a:pPr marL="0" indent="0">
              <a:buNone/>
            </a:pPr>
            <a:r>
              <a:rPr lang="fa-IR" sz="1800" b="1" dirty="0" smtClean="0">
                <a:cs typeface="B Nazanin" panose="00000400000000000000" pitchFamily="2" charset="-78"/>
              </a:rPr>
              <a:t>*کارگروه نقشه برداری و ممیزی اراضی </a:t>
            </a:r>
          </a:p>
          <a:p>
            <a:pPr marL="0" indent="0">
              <a:buNone/>
            </a:pPr>
            <a:endParaRPr lang="fa-IR" dirty="0">
              <a:cs typeface="B Nazanin" panose="00000400000000000000" pitchFamily="2" charset="-7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215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اهم برنامه های اجرایی درسندراهبردی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sz="2000" dirty="0">
                <a:solidFill>
                  <a:schemeClr val="accent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6- ایجادکسب و کارهای جدید به منظور توسعه و گسترش اشتغال اعضاء در بخش خصوصی</a:t>
            </a:r>
            <a:endParaRPr lang="en-US" sz="2000" dirty="0">
              <a:solidFill>
                <a:schemeClr val="accent2"/>
              </a:solidFill>
              <a:cs typeface="B Titr" panose="00000700000000000000" pitchFamily="2" charset="-78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fa-IR" b="1" dirty="0" smtClean="0">
                <a:cs typeface="B Nazanin" panose="00000400000000000000" pitchFamily="2" charset="-78"/>
              </a:rPr>
              <a:t>از طریق صدور </a:t>
            </a:r>
            <a:r>
              <a:rPr lang="fa-IR" b="1" dirty="0">
                <a:cs typeface="B Nazanin" panose="00000400000000000000" pitchFamily="2" charset="-78"/>
              </a:rPr>
              <a:t>دانش فنی با هدف ایجاد بسترهای </a:t>
            </a:r>
            <a:r>
              <a:rPr lang="fa-IR" b="1" dirty="0" smtClean="0">
                <a:cs typeface="B Nazanin" panose="00000400000000000000" pitchFamily="2" charset="-78"/>
              </a:rPr>
              <a:t>جدید و به </a:t>
            </a:r>
            <a:r>
              <a:rPr lang="fa-IR" b="1" dirty="0">
                <a:cs typeface="B Nazanin" panose="00000400000000000000" pitchFamily="2" charset="-78"/>
              </a:rPr>
              <a:t>کارگیری نوآورانه امکانات و منابع موجود</a:t>
            </a:r>
          </a:p>
        </p:txBody>
      </p:sp>
    </p:spTree>
    <p:extLst>
      <p:ext uri="{BB962C8B-B14F-4D97-AF65-F5344CB8AC3E}">
        <p14:creationId xmlns:p14="http://schemas.microsoft.com/office/powerpoint/2010/main" val="377142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246" y="918302"/>
            <a:ext cx="6057850" cy="610820"/>
          </a:xfrm>
        </p:spPr>
        <p:txBody>
          <a:bodyPr>
            <a:normAutofit fontScale="90000"/>
          </a:bodyPr>
          <a:lstStyle/>
          <a:p>
            <a:r>
              <a:rPr lang="fa-IR" sz="3600" dirty="0">
                <a:cs typeface="B Titr" panose="00000700000000000000" pitchFamily="2" charset="-78"/>
              </a:rPr>
              <a:t>گزارش اقدامات سازمان در دوره ششم</a:t>
            </a:r>
            <a:endParaRPr lang="en-US" sz="3600" dirty="0">
              <a:cs typeface="B Titr" panose="00000700000000000000" pitchFamily="2" charset="-78"/>
            </a:endParaRPr>
          </a:p>
        </p:txBody>
      </p:sp>
      <p:pic>
        <p:nvPicPr>
          <p:cNvPr id="8" name="Picture 2" descr="C:\Users\Amuzesh\Desktop\قلفبقل.jpeg">
            <a:extLst>
              <a:ext uri="{FF2B5EF4-FFF2-40B4-BE49-F238E27FC236}">
                <a16:creationId xmlns:a16="http://schemas.microsoft.com/office/drawing/2014/main" id="{DECB660B-BDBB-4C73-8E77-19C391DEA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757" y="2297299"/>
            <a:ext cx="2884424" cy="162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683C56-5A27-455E-A937-9AC01B201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181" y="2289477"/>
            <a:ext cx="2703990" cy="16303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2CA44-730D-47A5-AF01-0FF6D045A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4" y="2276516"/>
            <a:ext cx="2754341" cy="1643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9192B8-37D9-42EE-BC44-93070999E6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739975-0640-46E7-A471-4FCB0B5D5881}"/>
              </a:ext>
            </a:extLst>
          </p:cNvPr>
          <p:cNvSpPr txBox="1"/>
          <p:nvPr/>
        </p:nvSpPr>
        <p:spPr>
          <a:xfrm>
            <a:off x="296260" y="1197405"/>
            <a:ext cx="1001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2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12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571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4323058-A879-49A6-894B-C011A6BE2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94" y="517833"/>
            <a:ext cx="3550391" cy="32637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1AFC46D6-8135-4212-901D-6645B46A8BA3}"/>
              </a:ext>
            </a:extLst>
          </p:cNvPr>
          <p:cNvSpPr>
            <a:spLocks noEditPoints="1"/>
          </p:cNvSpPr>
          <p:nvPr/>
        </p:nvSpPr>
        <p:spPr bwMode="auto">
          <a:xfrm>
            <a:off x="2663188" y="694411"/>
            <a:ext cx="3206804" cy="3946096"/>
          </a:xfrm>
          <a:custGeom>
            <a:avLst/>
            <a:gdLst>
              <a:gd name="T0" fmla="*/ 1214 w 2066"/>
              <a:gd name="T1" fmla="*/ 1027 h 2359"/>
              <a:gd name="T2" fmla="*/ 1311 w 2066"/>
              <a:gd name="T3" fmla="*/ 870 h 2359"/>
              <a:gd name="T4" fmla="*/ 2003 w 2066"/>
              <a:gd name="T5" fmla="*/ 791 h 2359"/>
              <a:gd name="T6" fmla="*/ 1793 w 2066"/>
              <a:gd name="T7" fmla="*/ 670 h 2359"/>
              <a:gd name="T8" fmla="*/ 1581 w 2066"/>
              <a:gd name="T9" fmla="*/ 633 h 2359"/>
              <a:gd name="T10" fmla="*/ 1658 w 2066"/>
              <a:gd name="T11" fmla="*/ 440 h 2359"/>
              <a:gd name="T12" fmla="*/ 1432 w 2066"/>
              <a:gd name="T13" fmla="*/ 538 h 2359"/>
              <a:gd name="T14" fmla="*/ 1522 w 2066"/>
              <a:gd name="T15" fmla="*/ 378 h 2359"/>
              <a:gd name="T16" fmla="*/ 1325 w 2066"/>
              <a:gd name="T17" fmla="*/ 286 h 2359"/>
              <a:gd name="T18" fmla="*/ 1216 w 2066"/>
              <a:gd name="T19" fmla="*/ 288 h 2359"/>
              <a:gd name="T20" fmla="*/ 1159 w 2066"/>
              <a:gd name="T21" fmla="*/ 287 h 2359"/>
              <a:gd name="T22" fmla="*/ 1123 w 2066"/>
              <a:gd name="T23" fmla="*/ 736 h 2359"/>
              <a:gd name="T24" fmla="*/ 1049 w 2066"/>
              <a:gd name="T25" fmla="*/ 649 h 2359"/>
              <a:gd name="T26" fmla="*/ 1075 w 2066"/>
              <a:gd name="T27" fmla="*/ 526 h 2359"/>
              <a:gd name="T28" fmla="*/ 1043 w 2066"/>
              <a:gd name="T29" fmla="*/ 699 h 2359"/>
              <a:gd name="T30" fmla="*/ 1011 w 2066"/>
              <a:gd name="T31" fmla="*/ 432 h 2359"/>
              <a:gd name="T32" fmla="*/ 971 w 2066"/>
              <a:gd name="T33" fmla="*/ 327 h 2359"/>
              <a:gd name="T34" fmla="*/ 1172 w 2066"/>
              <a:gd name="T35" fmla="*/ 136 h 2359"/>
              <a:gd name="T36" fmla="*/ 1018 w 2066"/>
              <a:gd name="T37" fmla="*/ 75 h 2359"/>
              <a:gd name="T38" fmla="*/ 1013 w 2066"/>
              <a:gd name="T39" fmla="*/ 271 h 2359"/>
              <a:gd name="T40" fmla="*/ 869 w 2066"/>
              <a:gd name="T41" fmla="*/ 262 h 2359"/>
              <a:gd name="T42" fmla="*/ 699 w 2066"/>
              <a:gd name="T43" fmla="*/ 334 h 2359"/>
              <a:gd name="T44" fmla="*/ 667 w 2066"/>
              <a:gd name="T45" fmla="*/ 748 h 2359"/>
              <a:gd name="T46" fmla="*/ 672 w 2066"/>
              <a:gd name="T47" fmla="*/ 643 h 2359"/>
              <a:gd name="T48" fmla="*/ 592 w 2066"/>
              <a:gd name="T49" fmla="*/ 673 h 2359"/>
              <a:gd name="T50" fmla="*/ 510 w 2066"/>
              <a:gd name="T51" fmla="*/ 558 h 2359"/>
              <a:gd name="T52" fmla="*/ 488 w 2066"/>
              <a:gd name="T53" fmla="*/ 531 h 2359"/>
              <a:gd name="T54" fmla="*/ 574 w 2066"/>
              <a:gd name="T55" fmla="*/ 219 h 2359"/>
              <a:gd name="T56" fmla="*/ 411 w 2066"/>
              <a:gd name="T57" fmla="*/ 208 h 2359"/>
              <a:gd name="T58" fmla="*/ 355 w 2066"/>
              <a:gd name="T59" fmla="*/ 426 h 2359"/>
              <a:gd name="T60" fmla="*/ 110 w 2066"/>
              <a:gd name="T61" fmla="*/ 516 h 2359"/>
              <a:gd name="T62" fmla="*/ 383 w 2066"/>
              <a:gd name="T63" fmla="*/ 511 h 2359"/>
              <a:gd name="T64" fmla="*/ 701 w 2066"/>
              <a:gd name="T65" fmla="*/ 929 h 2359"/>
              <a:gd name="T66" fmla="*/ 643 w 2066"/>
              <a:gd name="T67" fmla="*/ 938 h 2359"/>
              <a:gd name="T68" fmla="*/ 263 w 2066"/>
              <a:gd name="T69" fmla="*/ 890 h 2359"/>
              <a:gd name="T70" fmla="*/ 135 w 2066"/>
              <a:gd name="T71" fmla="*/ 1106 h 2359"/>
              <a:gd name="T72" fmla="*/ 437 w 2066"/>
              <a:gd name="T73" fmla="*/ 1727 h 2359"/>
              <a:gd name="T74" fmla="*/ 130 w 2066"/>
              <a:gd name="T75" fmla="*/ 1979 h 2359"/>
              <a:gd name="T76" fmla="*/ 284 w 2066"/>
              <a:gd name="T77" fmla="*/ 1905 h 2359"/>
              <a:gd name="T78" fmla="*/ 477 w 2066"/>
              <a:gd name="T79" fmla="*/ 1839 h 2359"/>
              <a:gd name="T80" fmla="*/ 532 w 2066"/>
              <a:gd name="T81" fmla="*/ 1975 h 2359"/>
              <a:gd name="T82" fmla="*/ 689 w 2066"/>
              <a:gd name="T83" fmla="*/ 2041 h 2359"/>
              <a:gd name="T84" fmla="*/ 844 w 2066"/>
              <a:gd name="T85" fmla="*/ 1912 h 2359"/>
              <a:gd name="T86" fmla="*/ 939 w 2066"/>
              <a:gd name="T87" fmla="*/ 2055 h 2359"/>
              <a:gd name="T88" fmla="*/ 970 w 2066"/>
              <a:gd name="T89" fmla="*/ 2213 h 2359"/>
              <a:gd name="T90" fmla="*/ 1003 w 2066"/>
              <a:gd name="T91" fmla="*/ 1986 h 2359"/>
              <a:gd name="T92" fmla="*/ 1106 w 2066"/>
              <a:gd name="T93" fmla="*/ 2027 h 2359"/>
              <a:gd name="T94" fmla="*/ 1231 w 2066"/>
              <a:gd name="T95" fmla="*/ 2040 h 2359"/>
              <a:gd name="T96" fmla="*/ 1304 w 2066"/>
              <a:gd name="T97" fmla="*/ 1950 h 2359"/>
              <a:gd name="T98" fmla="*/ 1568 w 2066"/>
              <a:gd name="T99" fmla="*/ 2205 h 2359"/>
              <a:gd name="T100" fmla="*/ 1624 w 2066"/>
              <a:gd name="T101" fmla="*/ 2009 h 2359"/>
              <a:gd name="T102" fmla="*/ 1736 w 2066"/>
              <a:gd name="T103" fmla="*/ 1906 h 2359"/>
              <a:gd name="T104" fmla="*/ 1766 w 2066"/>
              <a:gd name="T105" fmla="*/ 1802 h 2359"/>
              <a:gd name="T106" fmla="*/ 1901 w 2066"/>
              <a:gd name="T107" fmla="*/ 1725 h 2359"/>
              <a:gd name="T108" fmla="*/ 691 w 2066"/>
              <a:gd name="T109" fmla="*/ 1772 h 2359"/>
              <a:gd name="T110" fmla="*/ 759 w 2066"/>
              <a:gd name="T111" fmla="*/ 1860 h 2359"/>
              <a:gd name="T112" fmla="*/ 862 w 2066"/>
              <a:gd name="T113" fmla="*/ 1658 h 2359"/>
              <a:gd name="T114" fmla="*/ 1125 w 2066"/>
              <a:gd name="T115" fmla="*/ 1878 h 2359"/>
              <a:gd name="T116" fmla="*/ 1190 w 2066"/>
              <a:gd name="T117" fmla="*/ 1819 h 2359"/>
              <a:gd name="T118" fmla="*/ 1336 w 2066"/>
              <a:gd name="T119" fmla="*/ 1840 h 2359"/>
              <a:gd name="T120" fmla="*/ 1435 w 2066"/>
              <a:gd name="T121" fmla="*/ 1921 h 2359"/>
              <a:gd name="T122" fmla="*/ 1565 w 2066"/>
              <a:gd name="T123" fmla="*/ 1825 h 2359"/>
              <a:gd name="T124" fmla="*/ 1441 w 2066"/>
              <a:gd name="T125" fmla="*/ 1765 h 2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66" h="2359">
                <a:moveTo>
                  <a:pt x="1993" y="1743"/>
                </a:moveTo>
                <a:cubicBezTo>
                  <a:pt x="2019" y="1736"/>
                  <a:pt x="2041" y="1722"/>
                  <a:pt x="2066" y="1712"/>
                </a:cubicBezTo>
                <a:cubicBezTo>
                  <a:pt x="2059" y="1714"/>
                  <a:pt x="2053" y="1717"/>
                  <a:pt x="2047" y="1719"/>
                </a:cubicBezTo>
                <a:cubicBezTo>
                  <a:pt x="2022" y="1729"/>
                  <a:pt x="1995" y="1742"/>
                  <a:pt x="1967" y="1740"/>
                </a:cubicBezTo>
                <a:cubicBezTo>
                  <a:pt x="1936" y="1739"/>
                  <a:pt x="1906" y="1714"/>
                  <a:pt x="1881" y="1698"/>
                </a:cubicBezTo>
                <a:cubicBezTo>
                  <a:pt x="1906" y="1703"/>
                  <a:pt x="1927" y="1702"/>
                  <a:pt x="1950" y="1695"/>
                </a:cubicBezTo>
                <a:cubicBezTo>
                  <a:pt x="1973" y="1687"/>
                  <a:pt x="1993" y="1681"/>
                  <a:pt x="2017" y="1686"/>
                </a:cubicBezTo>
                <a:cubicBezTo>
                  <a:pt x="2004" y="1682"/>
                  <a:pt x="1991" y="1681"/>
                  <a:pt x="1977" y="1684"/>
                </a:cubicBezTo>
                <a:cubicBezTo>
                  <a:pt x="1958" y="1687"/>
                  <a:pt x="1941" y="1695"/>
                  <a:pt x="1922" y="1695"/>
                </a:cubicBezTo>
                <a:cubicBezTo>
                  <a:pt x="1899" y="1695"/>
                  <a:pt x="1877" y="1688"/>
                  <a:pt x="1855" y="1683"/>
                </a:cubicBezTo>
                <a:cubicBezTo>
                  <a:pt x="1796" y="1671"/>
                  <a:pt x="1736" y="1667"/>
                  <a:pt x="1677" y="1656"/>
                </a:cubicBezTo>
                <a:cubicBezTo>
                  <a:pt x="1657" y="1653"/>
                  <a:pt x="1636" y="1652"/>
                  <a:pt x="1616" y="1648"/>
                </a:cubicBezTo>
                <a:cubicBezTo>
                  <a:pt x="1589" y="1644"/>
                  <a:pt x="1562" y="1632"/>
                  <a:pt x="1536" y="1624"/>
                </a:cubicBezTo>
                <a:cubicBezTo>
                  <a:pt x="1478" y="1606"/>
                  <a:pt x="1420" y="1588"/>
                  <a:pt x="1360" y="1576"/>
                </a:cubicBezTo>
                <a:cubicBezTo>
                  <a:pt x="1326" y="1570"/>
                  <a:pt x="1221" y="1558"/>
                  <a:pt x="1193" y="1475"/>
                </a:cubicBezTo>
                <a:cubicBezTo>
                  <a:pt x="1177" y="1429"/>
                  <a:pt x="1149" y="1415"/>
                  <a:pt x="1137" y="1387"/>
                </a:cubicBezTo>
                <a:cubicBezTo>
                  <a:pt x="1125" y="1360"/>
                  <a:pt x="1130" y="1284"/>
                  <a:pt x="1125" y="1254"/>
                </a:cubicBezTo>
                <a:cubicBezTo>
                  <a:pt x="1122" y="1233"/>
                  <a:pt x="1123" y="1212"/>
                  <a:pt x="1122" y="1191"/>
                </a:cubicBezTo>
                <a:cubicBezTo>
                  <a:pt x="1122" y="1163"/>
                  <a:pt x="1120" y="1126"/>
                  <a:pt x="1136" y="1102"/>
                </a:cubicBezTo>
                <a:cubicBezTo>
                  <a:pt x="1145" y="1087"/>
                  <a:pt x="1164" y="1075"/>
                  <a:pt x="1177" y="1063"/>
                </a:cubicBezTo>
                <a:cubicBezTo>
                  <a:pt x="1190" y="1052"/>
                  <a:pt x="1202" y="1040"/>
                  <a:pt x="1214" y="1027"/>
                </a:cubicBezTo>
                <a:cubicBezTo>
                  <a:pt x="1224" y="1017"/>
                  <a:pt x="1229" y="1002"/>
                  <a:pt x="1232" y="988"/>
                </a:cubicBezTo>
                <a:cubicBezTo>
                  <a:pt x="1233" y="979"/>
                  <a:pt x="1233" y="970"/>
                  <a:pt x="1234" y="961"/>
                </a:cubicBezTo>
                <a:cubicBezTo>
                  <a:pt x="1245" y="957"/>
                  <a:pt x="1258" y="953"/>
                  <a:pt x="1271" y="954"/>
                </a:cubicBezTo>
                <a:cubicBezTo>
                  <a:pt x="1294" y="955"/>
                  <a:pt x="1316" y="966"/>
                  <a:pt x="1339" y="968"/>
                </a:cubicBezTo>
                <a:cubicBezTo>
                  <a:pt x="1351" y="970"/>
                  <a:pt x="1362" y="971"/>
                  <a:pt x="1374" y="971"/>
                </a:cubicBezTo>
                <a:cubicBezTo>
                  <a:pt x="1453" y="975"/>
                  <a:pt x="1529" y="972"/>
                  <a:pt x="1605" y="947"/>
                </a:cubicBezTo>
                <a:cubicBezTo>
                  <a:pt x="1540" y="963"/>
                  <a:pt x="1476" y="966"/>
                  <a:pt x="1409" y="959"/>
                </a:cubicBezTo>
                <a:cubicBezTo>
                  <a:pt x="1420" y="950"/>
                  <a:pt x="1429" y="939"/>
                  <a:pt x="1437" y="927"/>
                </a:cubicBezTo>
                <a:cubicBezTo>
                  <a:pt x="1441" y="922"/>
                  <a:pt x="1466" y="929"/>
                  <a:pt x="1473" y="929"/>
                </a:cubicBezTo>
                <a:cubicBezTo>
                  <a:pt x="1500" y="931"/>
                  <a:pt x="1524" y="926"/>
                  <a:pt x="1547" y="911"/>
                </a:cubicBezTo>
                <a:cubicBezTo>
                  <a:pt x="1513" y="930"/>
                  <a:pt x="1480" y="926"/>
                  <a:pt x="1443" y="918"/>
                </a:cubicBezTo>
                <a:cubicBezTo>
                  <a:pt x="1471" y="881"/>
                  <a:pt x="1513" y="882"/>
                  <a:pt x="1555" y="878"/>
                </a:cubicBezTo>
                <a:cubicBezTo>
                  <a:pt x="1526" y="879"/>
                  <a:pt x="1489" y="873"/>
                  <a:pt x="1463" y="890"/>
                </a:cubicBezTo>
                <a:cubicBezTo>
                  <a:pt x="1442" y="904"/>
                  <a:pt x="1429" y="925"/>
                  <a:pt x="1411" y="943"/>
                </a:cubicBezTo>
                <a:cubicBezTo>
                  <a:pt x="1406" y="947"/>
                  <a:pt x="1401" y="952"/>
                  <a:pt x="1395" y="955"/>
                </a:cubicBezTo>
                <a:cubicBezTo>
                  <a:pt x="1389" y="959"/>
                  <a:pt x="1383" y="957"/>
                  <a:pt x="1376" y="956"/>
                </a:cubicBezTo>
                <a:cubicBezTo>
                  <a:pt x="1359" y="954"/>
                  <a:pt x="1342" y="951"/>
                  <a:pt x="1326" y="947"/>
                </a:cubicBezTo>
                <a:cubicBezTo>
                  <a:pt x="1311" y="943"/>
                  <a:pt x="1297" y="936"/>
                  <a:pt x="1282" y="933"/>
                </a:cubicBezTo>
                <a:cubicBezTo>
                  <a:pt x="1266" y="930"/>
                  <a:pt x="1250" y="931"/>
                  <a:pt x="1234" y="934"/>
                </a:cubicBezTo>
                <a:cubicBezTo>
                  <a:pt x="1249" y="916"/>
                  <a:pt x="1256" y="879"/>
                  <a:pt x="1282" y="872"/>
                </a:cubicBezTo>
                <a:cubicBezTo>
                  <a:pt x="1291" y="870"/>
                  <a:pt x="1302" y="870"/>
                  <a:pt x="1311" y="870"/>
                </a:cubicBezTo>
                <a:cubicBezTo>
                  <a:pt x="1330" y="870"/>
                  <a:pt x="1349" y="868"/>
                  <a:pt x="1367" y="864"/>
                </a:cubicBezTo>
                <a:cubicBezTo>
                  <a:pt x="1404" y="855"/>
                  <a:pt x="1433" y="836"/>
                  <a:pt x="1460" y="811"/>
                </a:cubicBezTo>
                <a:cubicBezTo>
                  <a:pt x="1487" y="786"/>
                  <a:pt x="1513" y="762"/>
                  <a:pt x="1549" y="751"/>
                </a:cubicBezTo>
                <a:cubicBezTo>
                  <a:pt x="1568" y="745"/>
                  <a:pt x="1587" y="743"/>
                  <a:pt x="1606" y="743"/>
                </a:cubicBezTo>
                <a:cubicBezTo>
                  <a:pt x="1619" y="742"/>
                  <a:pt x="1647" y="739"/>
                  <a:pt x="1656" y="750"/>
                </a:cubicBezTo>
                <a:cubicBezTo>
                  <a:pt x="1667" y="762"/>
                  <a:pt x="1673" y="779"/>
                  <a:pt x="1681" y="793"/>
                </a:cubicBezTo>
                <a:cubicBezTo>
                  <a:pt x="1688" y="805"/>
                  <a:pt x="1697" y="814"/>
                  <a:pt x="1708" y="822"/>
                </a:cubicBezTo>
                <a:cubicBezTo>
                  <a:pt x="1708" y="855"/>
                  <a:pt x="1713" y="886"/>
                  <a:pt x="1748" y="898"/>
                </a:cubicBezTo>
                <a:cubicBezTo>
                  <a:pt x="1777" y="909"/>
                  <a:pt x="1810" y="905"/>
                  <a:pt x="1840" y="901"/>
                </a:cubicBezTo>
                <a:cubicBezTo>
                  <a:pt x="1814" y="902"/>
                  <a:pt x="1787" y="904"/>
                  <a:pt x="1762" y="896"/>
                </a:cubicBezTo>
                <a:cubicBezTo>
                  <a:pt x="1748" y="893"/>
                  <a:pt x="1734" y="885"/>
                  <a:pt x="1726" y="873"/>
                </a:cubicBezTo>
                <a:cubicBezTo>
                  <a:pt x="1718" y="860"/>
                  <a:pt x="1719" y="844"/>
                  <a:pt x="1719" y="830"/>
                </a:cubicBezTo>
                <a:cubicBezTo>
                  <a:pt x="1762" y="856"/>
                  <a:pt x="1812" y="846"/>
                  <a:pt x="1856" y="830"/>
                </a:cubicBezTo>
                <a:cubicBezTo>
                  <a:pt x="1817" y="842"/>
                  <a:pt x="1774" y="849"/>
                  <a:pt x="1735" y="829"/>
                </a:cubicBezTo>
                <a:cubicBezTo>
                  <a:pt x="1724" y="823"/>
                  <a:pt x="1713" y="814"/>
                  <a:pt x="1704" y="805"/>
                </a:cubicBezTo>
                <a:cubicBezTo>
                  <a:pt x="1690" y="790"/>
                  <a:pt x="1685" y="767"/>
                  <a:pt x="1675" y="749"/>
                </a:cubicBezTo>
                <a:cubicBezTo>
                  <a:pt x="1727" y="758"/>
                  <a:pt x="1778" y="778"/>
                  <a:pt x="1830" y="787"/>
                </a:cubicBezTo>
                <a:cubicBezTo>
                  <a:pt x="1884" y="796"/>
                  <a:pt x="1937" y="787"/>
                  <a:pt x="1990" y="778"/>
                </a:cubicBezTo>
                <a:cubicBezTo>
                  <a:pt x="1989" y="781"/>
                  <a:pt x="1986" y="788"/>
                  <a:pt x="1988" y="795"/>
                </a:cubicBezTo>
                <a:cubicBezTo>
                  <a:pt x="1990" y="804"/>
                  <a:pt x="2000" y="809"/>
                  <a:pt x="2000" y="809"/>
                </a:cubicBezTo>
                <a:cubicBezTo>
                  <a:pt x="2000" y="809"/>
                  <a:pt x="2005" y="800"/>
                  <a:pt x="2003" y="791"/>
                </a:cubicBezTo>
                <a:cubicBezTo>
                  <a:pt x="2000" y="782"/>
                  <a:pt x="1991" y="777"/>
                  <a:pt x="1991" y="777"/>
                </a:cubicBezTo>
                <a:cubicBezTo>
                  <a:pt x="1991" y="777"/>
                  <a:pt x="1991" y="778"/>
                  <a:pt x="1990" y="778"/>
                </a:cubicBezTo>
                <a:cubicBezTo>
                  <a:pt x="1944" y="783"/>
                  <a:pt x="1896" y="789"/>
                  <a:pt x="1849" y="780"/>
                </a:cubicBezTo>
                <a:cubicBezTo>
                  <a:pt x="1800" y="770"/>
                  <a:pt x="1753" y="749"/>
                  <a:pt x="1705" y="735"/>
                </a:cubicBezTo>
                <a:cubicBezTo>
                  <a:pt x="1726" y="737"/>
                  <a:pt x="1747" y="726"/>
                  <a:pt x="1765" y="716"/>
                </a:cubicBezTo>
                <a:cubicBezTo>
                  <a:pt x="1769" y="713"/>
                  <a:pt x="1785" y="701"/>
                  <a:pt x="1789" y="704"/>
                </a:cubicBezTo>
                <a:cubicBezTo>
                  <a:pt x="1797" y="709"/>
                  <a:pt x="1807" y="711"/>
                  <a:pt x="1816" y="713"/>
                </a:cubicBezTo>
                <a:cubicBezTo>
                  <a:pt x="1855" y="719"/>
                  <a:pt x="1897" y="710"/>
                  <a:pt x="1933" y="696"/>
                </a:cubicBezTo>
                <a:cubicBezTo>
                  <a:pt x="1937" y="697"/>
                  <a:pt x="1942" y="697"/>
                  <a:pt x="1947" y="695"/>
                </a:cubicBezTo>
                <a:cubicBezTo>
                  <a:pt x="1956" y="691"/>
                  <a:pt x="1960" y="681"/>
                  <a:pt x="1960" y="681"/>
                </a:cubicBezTo>
                <a:cubicBezTo>
                  <a:pt x="1960" y="681"/>
                  <a:pt x="1949" y="677"/>
                  <a:pt x="1941" y="681"/>
                </a:cubicBezTo>
                <a:cubicBezTo>
                  <a:pt x="1932" y="685"/>
                  <a:pt x="1928" y="695"/>
                  <a:pt x="1928" y="695"/>
                </a:cubicBezTo>
                <a:cubicBezTo>
                  <a:pt x="1928" y="695"/>
                  <a:pt x="1930" y="696"/>
                  <a:pt x="1933" y="696"/>
                </a:cubicBezTo>
                <a:cubicBezTo>
                  <a:pt x="1913" y="702"/>
                  <a:pt x="1892" y="706"/>
                  <a:pt x="1870" y="708"/>
                </a:cubicBezTo>
                <a:cubicBezTo>
                  <a:pt x="1846" y="709"/>
                  <a:pt x="1818" y="709"/>
                  <a:pt x="1797" y="697"/>
                </a:cubicBezTo>
                <a:cubicBezTo>
                  <a:pt x="1863" y="667"/>
                  <a:pt x="1936" y="671"/>
                  <a:pt x="2005" y="657"/>
                </a:cubicBezTo>
                <a:cubicBezTo>
                  <a:pt x="1935" y="667"/>
                  <a:pt x="1862" y="657"/>
                  <a:pt x="1794" y="683"/>
                </a:cubicBezTo>
                <a:cubicBezTo>
                  <a:pt x="1808" y="666"/>
                  <a:pt x="1829" y="654"/>
                  <a:pt x="1847" y="644"/>
                </a:cubicBezTo>
                <a:cubicBezTo>
                  <a:pt x="1870" y="631"/>
                  <a:pt x="1895" y="622"/>
                  <a:pt x="1921" y="615"/>
                </a:cubicBezTo>
                <a:cubicBezTo>
                  <a:pt x="1888" y="621"/>
                  <a:pt x="1857" y="632"/>
                  <a:pt x="1828" y="648"/>
                </a:cubicBezTo>
                <a:cubicBezTo>
                  <a:pt x="1816" y="654"/>
                  <a:pt x="1804" y="661"/>
                  <a:pt x="1793" y="670"/>
                </a:cubicBezTo>
                <a:cubicBezTo>
                  <a:pt x="1788" y="672"/>
                  <a:pt x="1784" y="679"/>
                  <a:pt x="1781" y="683"/>
                </a:cubicBezTo>
                <a:cubicBezTo>
                  <a:pt x="1779" y="686"/>
                  <a:pt x="1777" y="688"/>
                  <a:pt x="1775" y="691"/>
                </a:cubicBezTo>
                <a:cubicBezTo>
                  <a:pt x="1770" y="694"/>
                  <a:pt x="1765" y="697"/>
                  <a:pt x="1759" y="700"/>
                </a:cubicBezTo>
                <a:cubicBezTo>
                  <a:pt x="1728" y="715"/>
                  <a:pt x="1692" y="721"/>
                  <a:pt x="1657" y="720"/>
                </a:cubicBezTo>
                <a:cubicBezTo>
                  <a:pt x="1628" y="719"/>
                  <a:pt x="1601" y="714"/>
                  <a:pt x="1572" y="716"/>
                </a:cubicBezTo>
                <a:cubicBezTo>
                  <a:pt x="1533" y="719"/>
                  <a:pt x="1498" y="733"/>
                  <a:pt x="1467" y="756"/>
                </a:cubicBezTo>
                <a:cubicBezTo>
                  <a:pt x="1436" y="779"/>
                  <a:pt x="1408" y="809"/>
                  <a:pt x="1368" y="818"/>
                </a:cubicBezTo>
                <a:cubicBezTo>
                  <a:pt x="1349" y="822"/>
                  <a:pt x="1331" y="822"/>
                  <a:pt x="1312" y="821"/>
                </a:cubicBezTo>
                <a:cubicBezTo>
                  <a:pt x="1299" y="820"/>
                  <a:pt x="1285" y="819"/>
                  <a:pt x="1272" y="822"/>
                </a:cubicBezTo>
                <a:cubicBezTo>
                  <a:pt x="1245" y="827"/>
                  <a:pt x="1222" y="848"/>
                  <a:pt x="1207" y="871"/>
                </a:cubicBezTo>
                <a:cubicBezTo>
                  <a:pt x="1197" y="888"/>
                  <a:pt x="1188" y="907"/>
                  <a:pt x="1179" y="925"/>
                </a:cubicBezTo>
                <a:cubicBezTo>
                  <a:pt x="1170" y="944"/>
                  <a:pt x="1161" y="963"/>
                  <a:pt x="1153" y="982"/>
                </a:cubicBezTo>
                <a:cubicBezTo>
                  <a:pt x="1147" y="944"/>
                  <a:pt x="1158" y="901"/>
                  <a:pt x="1171" y="866"/>
                </a:cubicBezTo>
                <a:cubicBezTo>
                  <a:pt x="1176" y="850"/>
                  <a:pt x="1181" y="834"/>
                  <a:pt x="1194" y="823"/>
                </a:cubicBezTo>
                <a:cubicBezTo>
                  <a:pt x="1206" y="813"/>
                  <a:pt x="1221" y="808"/>
                  <a:pt x="1236" y="803"/>
                </a:cubicBezTo>
                <a:cubicBezTo>
                  <a:pt x="1254" y="796"/>
                  <a:pt x="1272" y="791"/>
                  <a:pt x="1289" y="782"/>
                </a:cubicBezTo>
                <a:cubicBezTo>
                  <a:pt x="1306" y="774"/>
                  <a:pt x="1319" y="762"/>
                  <a:pt x="1332" y="749"/>
                </a:cubicBezTo>
                <a:cubicBezTo>
                  <a:pt x="1351" y="730"/>
                  <a:pt x="1367" y="708"/>
                  <a:pt x="1385" y="687"/>
                </a:cubicBezTo>
                <a:cubicBezTo>
                  <a:pt x="1407" y="661"/>
                  <a:pt x="1451" y="668"/>
                  <a:pt x="1482" y="668"/>
                </a:cubicBezTo>
                <a:cubicBezTo>
                  <a:pt x="1506" y="668"/>
                  <a:pt x="1529" y="663"/>
                  <a:pt x="1550" y="653"/>
                </a:cubicBezTo>
                <a:cubicBezTo>
                  <a:pt x="1561" y="647"/>
                  <a:pt x="1570" y="640"/>
                  <a:pt x="1581" y="633"/>
                </a:cubicBezTo>
                <a:cubicBezTo>
                  <a:pt x="1595" y="625"/>
                  <a:pt x="1609" y="616"/>
                  <a:pt x="1622" y="605"/>
                </a:cubicBezTo>
                <a:cubicBezTo>
                  <a:pt x="1636" y="593"/>
                  <a:pt x="1649" y="578"/>
                  <a:pt x="1667" y="571"/>
                </a:cubicBezTo>
                <a:cubicBezTo>
                  <a:pt x="1670" y="570"/>
                  <a:pt x="1680" y="574"/>
                  <a:pt x="1684" y="575"/>
                </a:cubicBezTo>
                <a:cubicBezTo>
                  <a:pt x="1693" y="575"/>
                  <a:pt x="1702" y="575"/>
                  <a:pt x="1711" y="574"/>
                </a:cubicBezTo>
                <a:cubicBezTo>
                  <a:pt x="1747" y="571"/>
                  <a:pt x="1780" y="563"/>
                  <a:pt x="1814" y="553"/>
                </a:cubicBezTo>
                <a:cubicBezTo>
                  <a:pt x="1793" y="558"/>
                  <a:pt x="1773" y="563"/>
                  <a:pt x="1751" y="565"/>
                </a:cubicBezTo>
                <a:cubicBezTo>
                  <a:pt x="1728" y="567"/>
                  <a:pt x="1698" y="572"/>
                  <a:pt x="1675" y="564"/>
                </a:cubicBezTo>
                <a:cubicBezTo>
                  <a:pt x="1711" y="542"/>
                  <a:pt x="1753" y="525"/>
                  <a:pt x="1796" y="531"/>
                </a:cubicBezTo>
                <a:cubicBezTo>
                  <a:pt x="1752" y="522"/>
                  <a:pt x="1706" y="538"/>
                  <a:pt x="1667" y="558"/>
                </a:cubicBezTo>
                <a:cubicBezTo>
                  <a:pt x="1671" y="529"/>
                  <a:pt x="1702" y="511"/>
                  <a:pt x="1726" y="500"/>
                </a:cubicBezTo>
                <a:cubicBezTo>
                  <a:pt x="1748" y="489"/>
                  <a:pt x="1772" y="481"/>
                  <a:pt x="1796" y="478"/>
                </a:cubicBezTo>
                <a:cubicBezTo>
                  <a:pt x="1753" y="481"/>
                  <a:pt x="1699" y="497"/>
                  <a:pt x="1670" y="530"/>
                </a:cubicBezTo>
                <a:cubicBezTo>
                  <a:pt x="1663" y="539"/>
                  <a:pt x="1657" y="549"/>
                  <a:pt x="1656" y="561"/>
                </a:cubicBezTo>
                <a:cubicBezTo>
                  <a:pt x="1655" y="569"/>
                  <a:pt x="1635" y="578"/>
                  <a:pt x="1628" y="583"/>
                </a:cubicBezTo>
                <a:cubicBezTo>
                  <a:pt x="1611" y="597"/>
                  <a:pt x="1593" y="610"/>
                  <a:pt x="1573" y="619"/>
                </a:cubicBezTo>
                <a:cubicBezTo>
                  <a:pt x="1590" y="593"/>
                  <a:pt x="1603" y="563"/>
                  <a:pt x="1612" y="534"/>
                </a:cubicBezTo>
                <a:cubicBezTo>
                  <a:pt x="1622" y="499"/>
                  <a:pt x="1631" y="464"/>
                  <a:pt x="1667" y="450"/>
                </a:cubicBezTo>
                <a:cubicBezTo>
                  <a:pt x="1701" y="437"/>
                  <a:pt x="1740" y="435"/>
                  <a:pt x="1761" y="402"/>
                </a:cubicBezTo>
                <a:cubicBezTo>
                  <a:pt x="1777" y="375"/>
                  <a:pt x="1773" y="340"/>
                  <a:pt x="1794" y="315"/>
                </a:cubicBezTo>
                <a:cubicBezTo>
                  <a:pt x="1772" y="338"/>
                  <a:pt x="1773" y="374"/>
                  <a:pt x="1755" y="399"/>
                </a:cubicBezTo>
                <a:cubicBezTo>
                  <a:pt x="1732" y="430"/>
                  <a:pt x="1691" y="428"/>
                  <a:pt x="1658" y="440"/>
                </a:cubicBezTo>
                <a:cubicBezTo>
                  <a:pt x="1620" y="453"/>
                  <a:pt x="1607" y="488"/>
                  <a:pt x="1594" y="523"/>
                </a:cubicBezTo>
                <a:cubicBezTo>
                  <a:pt x="1583" y="553"/>
                  <a:pt x="1568" y="583"/>
                  <a:pt x="1548" y="608"/>
                </a:cubicBezTo>
                <a:cubicBezTo>
                  <a:pt x="1538" y="620"/>
                  <a:pt x="1525" y="632"/>
                  <a:pt x="1510" y="635"/>
                </a:cubicBezTo>
                <a:cubicBezTo>
                  <a:pt x="1501" y="636"/>
                  <a:pt x="1492" y="635"/>
                  <a:pt x="1484" y="635"/>
                </a:cubicBezTo>
                <a:cubicBezTo>
                  <a:pt x="1448" y="633"/>
                  <a:pt x="1405" y="625"/>
                  <a:pt x="1372" y="645"/>
                </a:cubicBezTo>
                <a:cubicBezTo>
                  <a:pt x="1348" y="660"/>
                  <a:pt x="1331" y="687"/>
                  <a:pt x="1310" y="707"/>
                </a:cubicBezTo>
                <a:cubicBezTo>
                  <a:pt x="1297" y="718"/>
                  <a:pt x="1284" y="731"/>
                  <a:pt x="1268" y="738"/>
                </a:cubicBezTo>
                <a:cubicBezTo>
                  <a:pt x="1251" y="745"/>
                  <a:pt x="1233" y="748"/>
                  <a:pt x="1216" y="753"/>
                </a:cubicBezTo>
                <a:cubicBezTo>
                  <a:pt x="1196" y="758"/>
                  <a:pt x="1177" y="765"/>
                  <a:pt x="1160" y="778"/>
                </a:cubicBezTo>
                <a:cubicBezTo>
                  <a:pt x="1177" y="739"/>
                  <a:pt x="1222" y="731"/>
                  <a:pt x="1252" y="705"/>
                </a:cubicBezTo>
                <a:cubicBezTo>
                  <a:pt x="1270" y="690"/>
                  <a:pt x="1283" y="671"/>
                  <a:pt x="1291" y="648"/>
                </a:cubicBezTo>
                <a:cubicBezTo>
                  <a:pt x="1298" y="629"/>
                  <a:pt x="1299" y="609"/>
                  <a:pt x="1304" y="589"/>
                </a:cubicBezTo>
                <a:cubicBezTo>
                  <a:pt x="1309" y="568"/>
                  <a:pt x="1324" y="550"/>
                  <a:pt x="1339" y="536"/>
                </a:cubicBezTo>
                <a:cubicBezTo>
                  <a:pt x="1353" y="522"/>
                  <a:pt x="1387" y="533"/>
                  <a:pt x="1405" y="536"/>
                </a:cubicBezTo>
                <a:cubicBezTo>
                  <a:pt x="1410" y="536"/>
                  <a:pt x="1415" y="537"/>
                  <a:pt x="1420" y="538"/>
                </a:cubicBezTo>
                <a:cubicBezTo>
                  <a:pt x="1424" y="541"/>
                  <a:pt x="1428" y="545"/>
                  <a:pt x="1432" y="549"/>
                </a:cubicBezTo>
                <a:cubicBezTo>
                  <a:pt x="1441" y="556"/>
                  <a:pt x="1451" y="561"/>
                  <a:pt x="1463" y="559"/>
                </a:cubicBezTo>
                <a:cubicBezTo>
                  <a:pt x="1476" y="557"/>
                  <a:pt x="1488" y="550"/>
                  <a:pt x="1499" y="545"/>
                </a:cubicBezTo>
                <a:cubicBezTo>
                  <a:pt x="1510" y="540"/>
                  <a:pt x="1520" y="535"/>
                  <a:pt x="1531" y="530"/>
                </a:cubicBezTo>
                <a:cubicBezTo>
                  <a:pt x="1515" y="537"/>
                  <a:pt x="1498" y="543"/>
                  <a:pt x="1482" y="549"/>
                </a:cubicBezTo>
                <a:cubicBezTo>
                  <a:pt x="1461" y="557"/>
                  <a:pt x="1447" y="554"/>
                  <a:pt x="1432" y="538"/>
                </a:cubicBezTo>
                <a:cubicBezTo>
                  <a:pt x="1487" y="538"/>
                  <a:pt x="1528" y="501"/>
                  <a:pt x="1569" y="468"/>
                </a:cubicBezTo>
                <a:cubicBezTo>
                  <a:pt x="1542" y="487"/>
                  <a:pt x="1515" y="508"/>
                  <a:pt x="1484" y="520"/>
                </a:cubicBezTo>
                <a:cubicBezTo>
                  <a:pt x="1443" y="536"/>
                  <a:pt x="1406" y="521"/>
                  <a:pt x="1365" y="515"/>
                </a:cubicBezTo>
                <a:cubicBezTo>
                  <a:pt x="1396" y="495"/>
                  <a:pt x="1430" y="480"/>
                  <a:pt x="1464" y="465"/>
                </a:cubicBezTo>
                <a:cubicBezTo>
                  <a:pt x="1490" y="454"/>
                  <a:pt x="1508" y="439"/>
                  <a:pt x="1522" y="415"/>
                </a:cubicBezTo>
                <a:cubicBezTo>
                  <a:pt x="1530" y="400"/>
                  <a:pt x="1533" y="384"/>
                  <a:pt x="1553" y="387"/>
                </a:cubicBezTo>
                <a:cubicBezTo>
                  <a:pt x="1568" y="388"/>
                  <a:pt x="1581" y="394"/>
                  <a:pt x="1596" y="394"/>
                </a:cubicBezTo>
                <a:cubicBezTo>
                  <a:pt x="1624" y="395"/>
                  <a:pt x="1648" y="383"/>
                  <a:pt x="1670" y="367"/>
                </a:cubicBezTo>
                <a:cubicBezTo>
                  <a:pt x="1652" y="378"/>
                  <a:pt x="1632" y="388"/>
                  <a:pt x="1610" y="390"/>
                </a:cubicBezTo>
                <a:cubicBezTo>
                  <a:pt x="1588" y="391"/>
                  <a:pt x="1569" y="378"/>
                  <a:pt x="1547" y="378"/>
                </a:cubicBezTo>
                <a:cubicBezTo>
                  <a:pt x="1559" y="368"/>
                  <a:pt x="1574" y="365"/>
                  <a:pt x="1588" y="362"/>
                </a:cubicBezTo>
                <a:cubicBezTo>
                  <a:pt x="1607" y="357"/>
                  <a:pt x="1626" y="351"/>
                  <a:pt x="1644" y="344"/>
                </a:cubicBezTo>
                <a:cubicBezTo>
                  <a:pt x="1676" y="332"/>
                  <a:pt x="1708" y="315"/>
                  <a:pt x="1728" y="287"/>
                </a:cubicBezTo>
                <a:cubicBezTo>
                  <a:pt x="1705" y="314"/>
                  <a:pt x="1670" y="328"/>
                  <a:pt x="1637" y="338"/>
                </a:cubicBezTo>
                <a:cubicBezTo>
                  <a:pt x="1620" y="342"/>
                  <a:pt x="1603" y="346"/>
                  <a:pt x="1586" y="349"/>
                </a:cubicBezTo>
                <a:cubicBezTo>
                  <a:pt x="1568" y="351"/>
                  <a:pt x="1550" y="354"/>
                  <a:pt x="1536" y="365"/>
                </a:cubicBezTo>
                <a:cubicBezTo>
                  <a:pt x="1540" y="343"/>
                  <a:pt x="1542" y="319"/>
                  <a:pt x="1558" y="304"/>
                </a:cubicBezTo>
                <a:cubicBezTo>
                  <a:pt x="1579" y="285"/>
                  <a:pt x="1610" y="282"/>
                  <a:pt x="1636" y="280"/>
                </a:cubicBezTo>
                <a:cubicBezTo>
                  <a:pt x="1612" y="280"/>
                  <a:pt x="1587" y="281"/>
                  <a:pt x="1565" y="292"/>
                </a:cubicBezTo>
                <a:cubicBezTo>
                  <a:pt x="1544" y="304"/>
                  <a:pt x="1537" y="322"/>
                  <a:pt x="1531" y="344"/>
                </a:cubicBezTo>
                <a:cubicBezTo>
                  <a:pt x="1528" y="355"/>
                  <a:pt x="1525" y="367"/>
                  <a:pt x="1522" y="378"/>
                </a:cubicBezTo>
                <a:cubicBezTo>
                  <a:pt x="1519" y="389"/>
                  <a:pt x="1514" y="397"/>
                  <a:pt x="1508" y="407"/>
                </a:cubicBezTo>
                <a:cubicBezTo>
                  <a:pt x="1496" y="424"/>
                  <a:pt x="1484" y="435"/>
                  <a:pt x="1465" y="442"/>
                </a:cubicBezTo>
                <a:cubicBezTo>
                  <a:pt x="1399" y="468"/>
                  <a:pt x="1325" y="489"/>
                  <a:pt x="1283" y="550"/>
                </a:cubicBezTo>
                <a:cubicBezTo>
                  <a:pt x="1280" y="535"/>
                  <a:pt x="1275" y="520"/>
                  <a:pt x="1270" y="505"/>
                </a:cubicBezTo>
                <a:cubicBezTo>
                  <a:pt x="1264" y="489"/>
                  <a:pt x="1257" y="475"/>
                  <a:pt x="1260" y="457"/>
                </a:cubicBezTo>
                <a:cubicBezTo>
                  <a:pt x="1262" y="442"/>
                  <a:pt x="1272" y="429"/>
                  <a:pt x="1286" y="423"/>
                </a:cubicBezTo>
                <a:cubicBezTo>
                  <a:pt x="1301" y="416"/>
                  <a:pt x="1319" y="416"/>
                  <a:pt x="1334" y="410"/>
                </a:cubicBezTo>
                <a:cubicBezTo>
                  <a:pt x="1341" y="407"/>
                  <a:pt x="1347" y="403"/>
                  <a:pt x="1352" y="398"/>
                </a:cubicBezTo>
                <a:cubicBezTo>
                  <a:pt x="1354" y="395"/>
                  <a:pt x="1359" y="385"/>
                  <a:pt x="1363" y="386"/>
                </a:cubicBezTo>
                <a:cubicBezTo>
                  <a:pt x="1378" y="389"/>
                  <a:pt x="1397" y="376"/>
                  <a:pt x="1408" y="367"/>
                </a:cubicBezTo>
                <a:cubicBezTo>
                  <a:pt x="1429" y="348"/>
                  <a:pt x="1436" y="307"/>
                  <a:pt x="1472" y="314"/>
                </a:cubicBezTo>
                <a:cubicBezTo>
                  <a:pt x="1450" y="308"/>
                  <a:pt x="1435" y="324"/>
                  <a:pt x="1422" y="340"/>
                </a:cubicBezTo>
                <a:cubicBezTo>
                  <a:pt x="1410" y="357"/>
                  <a:pt x="1389" y="382"/>
                  <a:pt x="1365" y="377"/>
                </a:cubicBezTo>
                <a:cubicBezTo>
                  <a:pt x="1379" y="353"/>
                  <a:pt x="1390" y="327"/>
                  <a:pt x="1416" y="315"/>
                </a:cubicBezTo>
                <a:cubicBezTo>
                  <a:pt x="1382" y="329"/>
                  <a:pt x="1372" y="365"/>
                  <a:pt x="1349" y="390"/>
                </a:cubicBezTo>
                <a:cubicBezTo>
                  <a:pt x="1335" y="405"/>
                  <a:pt x="1316" y="404"/>
                  <a:pt x="1298" y="408"/>
                </a:cubicBezTo>
                <a:cubicBezTo>
                  <a:pt x="1278" y="411"/>
                  <a:pt x="1260" y="421"/>
                  <a:pt x="1251" y="439"/>
                </a:cubicBezTo>
                <a:cubicBezTo>
                  <a:pt x="1251" y="437"/>
                  <a:pt x="1250" y="426"/>
                  <a:pt x="1250" y="426"/>
                </a:cubicBezTo>
                <a:cubicBezTo>
                  <a:pt x="1250" y="374"/>
                  <a:pt x="1282" y="326"/>
                  <a:pt x="1320" y="290"/>
                </a:cubicBezTo>
                <a:cubicBezTo>
                  <a:pt x="1324" y="290"/>
                  <a:pt x="1326" y="289"/>
                  <a:pt x="1326" y="289"/>
                </a:cubicBezTo>
                <a:cubicBezTo>
                  <a:pt x="1326" y="289"/>
                  <a:pt x="1326" y="288"/>
                  <a:pt x="1325" y="286"/>
                </a:cubicBezTo>
                <a:cubicBezTo>
                  <a:pt x="1328" y="283"/>
                  <a:pt x="1331" y="281"/>
                  <a:pt x="1334" y="278"/>
                </a:cubicBezTo>
                <a:cubicBezTo>
                  <a:pt x="1331" y="280"/>
                  <a:pt x="1328" y="283"/>
                  <a:pt x="1324" y="285"/>
                </a:cubicBezTo>
                <a:cubicBezTo>
                  <a:pt x="1322" y="282"/>
                  <a:pt x="1318" y="276"/>
                  <a:pt x="1311" y="273"/>
                </a:cubicBezTo>
                <a:cubicBezTo>
                  <a:pt x="1301" y="269"/>
                  <a:pt x="1290" y="274"/>
                  <a:pt x="1290" y="274"/>
                </a:cubicBezTo>
                <a:cubicBezTo>
                  <a:pt x="1290" y="274"/>
                  <a:pt x="1294" y="285"/>
                  <a:pt x="1304" y="289"/>
                </a:cubicBezTo>
                <a:cubicBezTo>
                  <a:pt x="1309" y="291"/>
                  <a:pt x="1314" y="291"/>
                  <a:pt x="1318" y="291"/>
                </a:cubicBezTo>
                <a:cubicBezTo>
                  <a:pt x="1296" y="308"/>
                  <a:pt x="1278" y="329"/>
                  <a:pt x="1263" y="352"/>
                </a:cubicBezTo>
                <a:cubicBezTo>
                  <a:pt x="1252" y="339"/>
                  <a:pt x="1254" y="315"/>
                  <a:pt x="1260" y="300"/>
                </a:cubicBezTo>
                <a:cubicBezTo>
                  <a:pt x="1266" y="285"/>
                  <a:pt x="1279" y="275"/>
                  <a:pt x="1292" y="266"/>
                </a:cubicBezTo>
                <a:cubicBezTo>
                  <a:pt x="1267" y="281"/>
                  <a:pt x="1250" y="301"/>
                  <a:pt x="1251" y="332"/>
                </a:cubicBezTo>
                <a:cubicBezTo>
                  <a:pt x="1251" y="338"/>
                  <a:pt x="1252" y="345"/>
                  <a:pt x="1254" y="350"/>
                </a:cubicBezTo>
                <a:cubicBezTo>
                  <a:pt x="1258" y="359"/>
                  <a:pt x="1259" y="357"/>
                  <a:pt x="1255" y="367"/>
                </a:cubicBezTo>
                <a:cubicBezTo>
                  <a:pt x="1250" y="375"/>
                  <a:pt x="1247" y="384"/>
                  <a:pt x="1244" y="394"/>
                </a:cubicBezTo>
                <a:cubicBezTo>
                  <a:pt x="1244" y="391"/>
                  <a:pt x="1243" y="389"/>
                  <a:pt x="1243" y="387"/>
                </a:cubicBezTo>
                <a:cubicBezTo>
                  <a:pt x="1243" y="383"/>
                  <a:pt x="1242" y="380"/>
                  <a:pt x="1241" y="377"/>
                </a:cubicBezTo>
                <a:cubicBezTo>
                  <a:pt x="1241" y="376"/>
                  <a:pt x="1241" y="375"/>
                  <a:pt x="1240" y="374"/>
                </a:cubicBezTo>
                <a:cubicBezTo>
                  <a:pt x="1240" y="373"/>
                  <a:pt x="1240" y="373"/>
                  <a:pt x="1240" y="373"/>
                </a:cubicBezTo>
                <a:cubicBezTo>
                  <a:pt x="1240" y="373"/>
                  <a:pt x="1240" y="373"/>
                  <a:pt x="1240" y="372"/>
                </a:cubicBezTo>
                <a:cubicBezTo>
                  <a:pt x="1239" y="371"/>
                  <a:pt x="1239" y="369"/>
                  <a:pt x="1239" y="368"/>
                </a:cubicBezTo>
                <a:cubicBezTo>
                  <a:pt x="1236" y="354"/>
                  <a:pt x="1232" y="341"/>
                  <a:pt x="1228" y="327"/>
                </a:cubicBezTo>
                <a:cubicBezTo>
                  <a:pt x="1224" y="314"/>
                  <a:pt x="1219" y="300"/>
                  <a:pt x="1216" y="288"/>
                </a:cubicBezTo>
                <a:cubicBezTo>
                  <a:pt x="1213" y="275"/>
                  <a:pt x="1211" y="263"/>
                  <a:pt x="1209" y="253"/>
                </a:cubicBezTo>
                <a:cubicBezTo>
                  <a:pt x="1209" y="247"/>
                  <a:pt x="1208" y="243"/>
                  <a:pt x="1208" y="238"/>
                </a:cubicBezTo>
                <a:cubicBezTo>
                  <a:pt x="1208" y="234"/>
                  <a:pt x="1208" y="230"/>
                  <a:pt x="1208" y="227"/>
                </a:cubicBezTo>
                <a:cubicBezTo>
                  <a:pt x="1208" y="221"/>
                  <a:pt x="1209" y="218"/>
                  <a:pt x="1209" y="218"/>
                </a:cubicBezTo>
                <a:cubicBezTo>
                  <a:pt x="1209" y="218"/>
                  <a:pt x="1208" y="221"/>
                  <a:pt x="1207" y="227"/>
                </a:cubicBezTo>
                <a:cubicBezTo>
                  <a:pt x="1207" y="230"/>
                  <a:pt x="1207" y="234"/>
                  <a:pt x="1207" y="238"/>
                </a:cubicBezTo>
                <a:cubicBezTo>
                  <a:pt x="1207" y="243"/>
                  <a:pt x="1206" y="247"/>
                  <a:pt x="1207" y="253"/>
                </a:cubicBezTo>
                <a:cubicBezTo>
                  <a:pt x="1207" y="263"/>
                  <a:pt x="1208" y="276"/>
                  <a:pt x="1211" y="289"/>
                </a:cubicBezTo>
                <a:cubicBezTo>
                  <a:pt x="1213" y="302"/>
                  <a:pt x="1216" y="316"/>
                  <a:pt x="1219" y="329"/>
                </a:cubicBezTo>
                <a:cubicBezTo>
                  <a:pt x="1222" y="343"/>
                  <a:pt x="1225" y="357"/>
                  <a:pt x="1227" y="370"/>
                </a:cubicBezTo>
                <a:cubicBezTo>
                  <a:pt x="1227" y="371"/>
                  <a:pt x="1228" y="373"/>
                  <a:pt x="1228" y="374"/>
                </a:cubicBezTo>
                <a:cubicBezTo>
                  <a:pt x="1228" y="376"/>
                  <a:pt x="1228" y="376"/>
                  <a:pt x="1228" y="376"/>
                </a:cubicBezTo>
                <a:cubicBezTo>
                  <a:pt x="1228" y="377"/>
                  <a:pt x="1229" y="378"/>
                  <a:pt x="1229" y="378"/>
                </a:cubicBezTo>
                <a:cubicBezTo>
                  <a:pt x="1229" y="378"/>
                  <a:pt x="1229" y="379"/>
                  <a:pt x="1229" y="379"/>
                </a:cubicBezTo>
                <a:cubicBezTo>
                  <a:pt x="1229" y="382"/>
                  <a:pt x="1230" y="385"/>
                  <a:pt x="1230" y="388"/>
                </a:cubicBezTo>
                <a:cubicBezTo>
                  <a:pt x="1230" y="390"/>
                  <a:pt x="1230" y="391"/>
                  <a:pt x="1230" y="393"/>
                </a:cubicBezTo>
                <a:cubicBezTo>
                  <a:pt x="1226" y="384"/>
                  <a:pt x="1214" y="375"/>
                  <a:pt x="1205" y="370"/>
                </a:cubicBezTo>
                <a:cubicBezTo>
                  <a:pt x="1191" y="363"/>
                  <a:pt x="1186" y="359"/>
                  <a:pt x="1172" y="355"/>
                </a:cubicBezTo>
                <a:cubicBezTo>
                  <a:pt x="1156" y="349"/>
                  <a:pt x="1139" y="331"/>
                  <a:pt x="1149" y="314"/>
                </a:cubicBezTo>
                <a:cubicBezTo>
                  <a:pt x="1158" y="299"/>
                  <a:pt x="1172" y="270"/>
                  <a:pt x="1149" y="259"/>
                </a:cubicBezTo>
                <a:cubicBezTo>
                  <a:pt x="1160" y="265"/>
                  <a:pt x="1161" y="277"/>
                  <a:pt x="1159" y="287"/>
                </a:cubicBezTo>
                <a:cubicBezTo>
                  <a:pt x="1156" y="301"/>
                  <a:pt x="1145" y="309"/>
                  <a:pt x="1141" y="322"/>
                </a:cubicBezTo>
                <a:cubicBezTo>
                  <a:pt x="1129" y="299"/>
                  <a:pt x="1115" y="268"/>
                  <a:pt x="1124" y="242"/>
                </a:cubicBezTo>
                <a:cubicBezTo>
                  <a:pt x="1117" y="259"/>
                  <a:pt x="1121" y="280"/>
                  <a:pt x="1126" y="297"/>
                </a:cubicBezTo>
                <a:cubicBezTo>
                  <a:pt x="1132" y="319"/>
                  <a:pt x="1142" y="341"/>
                  <a:pt x="1160" y="357"/>
                </a:cubicBezTo>
                <a:cubicBezTo>
                  <a:pt x="1140" y="361"/>
                  <a:pt x="1120" y="367"/>
                  <a:pt x="1100" y="372"/>
                </a:cubicBezTo>
                <a:cubicBezTo>
                  <a:pt x="1084" y="376"/>
                  <a:pt x="1075" y="340"/>
                  <a:pt x="1068" y="330"/>
                </a:cubicBezTo>
                <a:cubicBezTo>
                  <a:pt x="1077" y="344"/>
                  <a:pt x="1078" y="366"/>
                  <a:pt x="1093" y="375"/>
                </a:cubicBezTo>
                <a:cubicBezTo>
                  <a:pt x="1082" y="380"/>
                  <a:pt x="1066" y="387"/>
                  <a:pt x="1057" y="375"/>
                </a:cubicBezTo>
                <a:cubicBezTo>
                  <a:pt x="1046" y="361"/>
                  <a:pt x="1050" y="340"/>
                  <a:pt x="1037" y="327"/>
                </a:cubicBezTo>
                <a:cubicBezTo>
                  <a:pt x="1051" y="343"/>
                  <a:pt x="1041" y="379"/>
                  <a:pt x="1065" y="385"/>
                </a:cubicBezTo>
                <a:cubicBezTo>
                  <a:pt x="1080" y="389"/>
                  <a:pt x="1097" y="380"/>
                  <a:pt x="1111" y="377"/>
                </a:cubicBezTo>
                <a:cubicBezTo>
                  <a:pt x="1100" y="387"/>
                  <a:pt x="1093" y="400"/>
                  <a:pt x="1081" y="409"/>
                </a:cubicBezTo>
                <a:cubicBezTo>
                  <a:pt x="1071" y="417"/>
                  <a:pt x="1060" y="422"/>
                  <a:pt x="1047" y="425"/>
                </a:cubicBezTo>
                <a:cubicBezTo>
                  <a:pt x="1062" y="422"/>
                  <a:pt x="1075" y="417"/>
                  <a:pt x="1086" y="408"/>
                </a:cubicBezTo>
                <a:cubicBezTo>
                  <a:pt x="1100" y="398"/>
                  <a:pt x="1109" y="382"/>
                  <a:pt x="1125" y="375"/>
                </a:cubicBezTo>
                <a:cubicBezTo>
                  <a:pt x="1137" y="371"/>
                  <a:pt x="1151" y="369"/>
                  <a:pt x="1164" y="367"/>
                </a:cubicBezTo>
                <a:cubicBezTo>
                  <a:pt x="1175" y="366"/>
                  <a:pt x="1188" y="370"/>
                  <a:pt x="1196" y="376"/>
                </a:cubicBezTo>
                <a:cubicBezTo>
                  <a:pt x="1237" y="408"/>
                  <a:pt x="1240" y="455"/>
                  <a:pt x="1240" y="460"/>
                </a:cubicBezTo>
                <a:cubicBezTo>
                  <a:pt x="1246" y="490"/>
                  <a:pt x="1258" y="518"/>
                  <a:pt x="1262" y="548"/>
                </a:cubicBezTo>
                <a:cubicBezTo>
                  <a:pt x="1270" y="597"/>
                  <a:pt x="1258" y="653"/>
                  <a:pt x="1213" y="679"/>
                </a:cubicBezTo>
                <a:cubicBezTo>
                  <a:pt x="1181" y="697"/>
                  <a:pt x="1145" y="705"/>
                  <a:pt x="1123" y="736"/>
                </a:cubicBezTo>
                <a:cubicBezTo>
                  <a:pt x="1111" y="754"/>
                  <a:pt x="1103" y="775"/>
                  <a:pt x="1096" y="795"/>
                </a:cubicBezTo>
                <a:cubicBezTo>
                  <a:pt x="1074" y="859"/>
                  <a:pt x="1059" y="927"/>
                  <a:pt x="1038" y="991"/>
                </a:cubicBezTo>
                <a:cubicBezTo>
                  <a:pt x="1036" y="970"/>
                  <a:pt x="1031" y="950"/>
                  <a:pt x="1025" y="929"/>
                </a:cubicBezTo>
                <a:cubicBezTo>
                  <a:pt x="1018" y="907"/>
                  <a:pt x="1007" y="886"/>
                  <a:pt x="1002" y="864"/>
                </a:cubicBezTo>
                <a:cubicBezTo>
                  <a:pt x="997" y="844"/>
                  <a:pt x="996" y="823"/>
                  <a:pt x="1008" y="805"/>
                </a:cubicBezTo>
                <a:cubicBezTo>
                  <a:pt x="1018" y="788"/>
                  <a:pt x="1033" y="774"/>
                  <a:pt x="1045" y="759"/>
                </a:cubicBezTo>
                <a:cubicBezTo>
                  <a:pt x="1049" y="753"/>
                  <a:pt x="1051" y="748"/>
                  <a:pt x="1057" y="744"/>
                </a:cubicBezTo>
                <a:cubicBezTo>
                  <a:pt x="1065" y="738"/>
                  <a:pt x="1074" y="732"/>
                  <a:pt x="1082" y="725"/>
                </a:cubicBezTo>
                <a:cubicBezTo>
                  <a:pt x="1099" y="708"/>
                  <a:pt x="1105" y="690"/>
                  <a:pt x="1105" y="667"/>
                </a:cubicBezTo>
                <a:cubicBezTo>
                  <a:pt x="1103" y="653"/>
                  <a:pt x="1094" y="642"/>
                  <a:pt x="1100" y="627"/>
                </a:cubicBezTo>
                <a:cubicBezTo>
                  <a:pt x="1104" y="617"/>
                  <a:pt x="1116" y="613"/>
                  <a:pt x="1123" y="605"/>
                </a:cubicBezTo>
                <a:cubicBezTo>
                  <a:pt x="1129" y="598"/>
                  <a:pt x="1132" y="590"/>
                  <a:pt x="1131" y="582"/>
                </a:cubicBezTo>
                <a:cubicBezTo>
                  <a:pt x="1131" y="610"/>
                  <a:pt x="1096" y="611"/>
                  <a:pt x="1093" y="638"/>
                </a:cubicBezTo>
                <a:cubicBezTo>
                  <a:pt x="1083" y="621"/>
                  <a:pt x="1088" y="609"/>
                  <a:pt x="1101" y="595"/>
                </a:cubicBezTo>
                <a:cubicBezTo>
                  <a:pt x="1111" y="584"/>
                  <a:pt x="1122" y="575"/>
                  <a:pt x="1133" y="565"/>
                </a:cubicBezTo>
                <a:cubicBezTo>
                  <a:pt x="1117" y="579"/>
                  <a:pt x="1082" y="597"/>
                  <a:pt x="1082" y="621"/>
                </a:cubicBezTo>
                <a:cubicBezTo>
                  <a:pt x="1075" y="604"/>
                  <a:pt x="1080" y="592"/>
                  <a:pt x="1090" y="576"/>
                </a:cubicBezTo>
                <a:cubicBezTo>
                  <a:pt x="1081" y="588"/>
                  <a:pt x="1072" y="601"/>
                  <a:pt x="1077" y="616"/>
                </a:cubicBezTo>
                <a:cubicBezTo>
                  <a:pt x="1080" y="628"/>
                  <a:pt x="1087" y="639"/>
                  <a:pt x="1092" y="650"/>
                </a:cubicBezTo>
                <a:cubicBezTo>
                  <a:pt x="1106" y="680"/>
                  <a:pt x="1086" y="708"/>
                  <a:pt x="1062" y="724"/>
                </a:cubicBezTo>
                <a:cubicBezTo>
                  <a:pt x="1070" y="696"/>
                  <a:pt x="1069" y="672"/>
                  <a:pt x="1049" y="649"/>
                </a:cubicBezTo>
                <a:cubicBezTo>
                  <a:pt x="1038" y="637"/>
                  <a:pt x="1025" y="627"/>
                  <a:pt x="1015" y="614"/>
                </a:cubicBezTo>
                <a:cubicBezTo>
                  <a:pt x="1003" y="598"/>
                  <a:pt x="1015" y="584"/>
                  <a:pt x="1028" y="572"/>
                </a:cubicBezTo>
                <a:cubicBezTo>
                  <a:pt x="1041" y="562"/>
                  <a:pt x="1054" y="552"/>
                  <a:pt x="1067" y="541"/>
                </a:cubicBezTo>
                <a:cubicBezTo>
                  <a:pt x="1077" y="534"/>
                  <a:pt x="1080" y="532"/>
                  <a:pt x="1091" y="531"/>
                </a:cubicBezTo>
                <a:cubicBezTo>
                  <a:pt x="1124" y="527"/>
                  <a:pt x="1149" y="509"/>
                  <a:pt x="1169" y="484"/>
                </a:cubicBezTo>
                <a:cubicBezTo>
                  <a:pt x="1156" y="499"/>
                  <a:pt x="1142" y="511"/>
                  <a:pt x="1124" y="518"/>
                </a:cubicBezTo>
                <a:cubicBezTo>
                  <a:pt x="1126" y="513"/>
                  <a:pt x="1129" y="510"/>
                  <a:pt x="1131" y="505"/>
                </a:cubicBezTo>
                <a:cubicBezTo>
                  <a:pt x="1133" y="499"/>
                  <a:pt x="1134" y="492"/>
                  <a:pt x="1137" y="486"/>
                </a:cubicBezTo>
                <a:cubicBezTo>
                  <a:pt x="1142" y="477"/>
                  <a:pt x="1149" y="467"/>
                  <a:pt x="1158" y="460"/>
                </a:cubicBezTo>
                <a:cubicBezTo>
                  <a:pt x="1140" y="473"/>
                  <a:pt x="1135" y="488"/>
                  <a:pt x="1127" y="506"/>
                </a:cubicBezTo>
                <a:cubicBezTo>
                  <a:pt x="1124" y="511"/>
                  <a:pt x="1120" y="519"/>
                  <a:pt x="1115" y="521"/>
                </a:cubicBezTo>
                <a:cubicBezTo>
                  <a:pt x="1105" y="523"/>
                  <a:pt x="1095" y="525"/>
                  <a:pt x="1085" y="525"/>
                </a:cubicBezTo>
                <a:cubicBezTo>
                  <a:pt x="1106" y="505"/>
                  <a:pt x="1122" y="481"/>
                  <a:pt x="1126" y="452"/>
                </a:cubicBezTo>
                <a:cubicBezTo>
                  <a:pt x="1121" y="481"/>
                  <a:pt x="1103" y="503"/>
                  <a:pt x="1081" y="521"/>
                </a:cubicBezTo>
                <a:cubicBezTo>
                  <a:pt x="1080" y="515"/>
                  <a:pt x="1080" y="508"/>
                  <a:pt x="1080" y="502"/>
                </a:cubicBezTo>
                <a:cubicBezTo>
                  <a:pt x="1079" y="493"/>
                  <a:pt x="1076" y="484"/>
                  <a:pt x="1077" y="475"/>
                </a:cubicBezTo>
                <a:cubicBezTo>
                  <a:pt x="1079" y="460"/>
                  <a:pt x="1091" y="448"/>
                  <a:pt x="1100" y="437"/>
                </a:cubicBezTo>
                <a:cubicBezTo>
                  <a:pt x="1093" y="445"/>
                  <a:pt x="1085" y="452"/>
                  <a:pt x="1079" y="461"/>
                </a:cubicBezTo>
                <a:cubicBezTo>
                  <a:pt x="1072" y="475"/>
                  <a:pt x="1075" y="488"/>
                  <a:pt x="1075" y="502"/>
                </a:cubicBezTo>
                <a:cubicBezTo>
                  <a:pt x="1075" y="508"/>
                  <a:pt x="1075" y="513"/>
                  <a:pt x="1075" y="518"/>
                </a:cubicBezTo>
                <a:cubicBezTo>
                  <a:pt x="1075" y="521"/>
                  <a:pt x="1075" y="523"/>
                  <a:pt x="1075" y="526"/>
                </a:cubicBezTo>
                <a:cubicBezTo>
                  <a:pt x="1072" y="529"/>
                  <a:pt x="1068" y="531"/>
                  <a:pt x="1065" y="534"/>
                </a:cubicBezTo>
                <a:cubicBezTo>
                  <a:pt x="1053" y="543"/>
                  <a:pt x="1041" y="551"/>
                  <a:pt x="1029" y="559"/>
                </a:cubicBezTo>
                <a:cubicBezTo>
                  <a:pt x="1008" y="573"/>
                  <a:pt x="986" y="594"/>
                  <a:pt x="1002" y="620"/>
                </a:cubicBezTo>
                <a:cubicBezTo>
                  <a:pt x="1015" y="641"/>
                  <a:pt x="1047" y="660"/>
                  <a:pt x="1047" y="688"/>
                </a:cubicBezTo>
                <a:cubicBezTo>
                  <a:pt x="1040" y="676"/>
                  <a:pt x="1036" y="667"/>
                  <a:pt x="1021" y="664"/>
                </a:cubicBezTo>
                <a:cubicBezTo>
                  <a:pt x="1007" y="663"/>
                  <a:pt x="992" y="666"/>
                  <a:pt x="979" y="660"/>
                </a:cubicBezTo>
                <a:cubicBezTo>
                  <a:pt x="973" y="658"/>
                  <a:pt x="969" y="658"/>
                  <a:pt x="970" y="651"/>
                </a:cubicBezTo>
                <a:cubicBezTo>
                  <a:pt x="971" y="645"/>
                  <a:pt x="973" y="638"/>
                  <a:pt x="973" y="632"/>
                </a:cubicBezTo>
                <a:cubicBezTo>
                  <a:pt x="973" y="622"/>
                  <a:pt x="969" y="613"/>
                  <a:pt x="961" y="608"/>
                </a:cubicBezTo>
                <a:cubicBezTo>
                  <a:pt x="976" y="619"/>
                  <a:pt x="970" y="638"/>
                  <a:pt x="966" y="654"/>
                </a:cubicBezTo>
                <a:cubicBezTo>
                  <a:pt x="948" y="639"/>
                  <a:pt x="946" y="610"/>
                  <a:pt x="944" y="589"/>
                </a:cubicBezTo>
                <a:cubicBezTo>
                  <a:pt x="945" y="611"/>
                  <a:pt x="945" y="636"/>
                  <a:pt x="960" y="654"/>
                </a:cubicBezTo>
                <a:cubicBezTo>
                  <a:pt x="954" y="656"/>
                  <a:pt x="947" y="659"/>
                  <a:pt x="942" y="652"/>
                </a:cubicBezTo>
                <a:cubicBezTo>
                  <a:pt x="936" y="645"/>
                  <a:pt x="933" y="636"/>
                  <a:pt x="927" y="629"/>
                </a:cubicBezTo>
                <a:cubicBezTo>
                  <a:pt x="915" y="616"/>
                  <a:pt x="899" y="611"/>
                  <a:pt x="883" y="608"/>
                </a:cubicBezTo>
                <a:cubicBezTo>
                  <a:pt x="902" y="612"/>
                  <a:pt x="918" y="621"/>
                  <a:pt x="929" y="638"/>
                </a:cubicBezTo>
                <a:cubicBezTo>
                  <a:pt x="934" y="646"/>
                  <a:pt x="936" y="660"/>
                  <a:pt x="947" y="662"/>
                </a:cubicBezTo>
                <a:cubicBezTo>
                  <a:pt x="954" y="663"/>
                  <a:pt x="959" y="658"/>
                  <a:pt x="965" y="659"/>
                </a:cubicBezTo>
                <a:cubicBezTo>
                  <a:pt x="974" y="666"/>
                  <a:pt x="986" y="670"/>
                  <a:pt x="997" y="671"/>
                </a:cubicBezTo>
                <a:cubicBezTo>
                  <a:pt x="1006" y="672"/>
                  <a:pt x="1019" y="670"/>
                  <a:pt x="1027" y="676"/>
                </a:cubicBezTo>
                <a:cubicBezTo>
                  <a:pt x="1035" y="682"/>
                  <a:pt x="1035" y="693"/>
                  <a:pt x="1043" y="699"/>
                </a:cubicBezTo>
                <a:cubicBezTo>
                  <a:pt x="1049" y="705"/>
                  <a:pt x="1040" y="719"/>
                  <a:pt x="1037" y="726"/>
                </a:cubicBezTo>
                <a:cubicBezTo>
                  <a:pt x="1016" y="766"/>
                  <a:pt x="969" y="785"/>
                  <a:pt x="966" y="835"/>
                </a:cubicBezTo>
                <a:cubicBezTo>
                  <a:pt x="962" y="882"/>
                  <a:pt x="988" y="926"/>
                  <a:pt x="994" y="972"/>
                </a:cubicBezTo>
                <a:cubicBezTo>
                  <a:pt x="981" y="937"/>
                  <a:pt x="970" y="901"/>
                  <a:pt x="956" y="867"/>
                </a:cubicBezTo>
                <a:cubicBezTo>
                  <a:pt x="943" y="832"/>
                  <a:pt x="926" y="797"/>
                  <a:pt x="896" y="773"/>
                </a:cubicBezTo>
                <a:cubicBezTo>
                  <a:pt x="883" y="763"/>
                  <a:pt x="866" y="758"/>
                  <a:pt x="850" y="755"/>
                </a:cubicBezTo>
                <a:cubicBezTo>
                  <a:pt x="841" y="754"/>
                  <a:pt x="817" y="755"/>
                  <a:pt x="812" y="745"/>
                </a:cubicBezTo>
                <a:cubicBezTo>
                  <a:pt x="806" y="734"/>
                  <a:pt x="814" y="713"/>
                  <a:pt x="818" y="702"/>
                </a:cubicBezTo>
                <a:cubicBezTo>
                  <a:pt x="821" y="689"/>
                  <a:pt x="824" y="675"/>
                  <a:pt x="826" y="662"/>
                </a:cubicBezTo>
                <a:cubicBezTo>
                  <a:pt x="827" y="644"/>
                  <a:pt x="828" y="627"/>
                  <a:pt x="823" y="610"/>
                </a:cubicBezTo>
                <a:cubicBezTo>
                  <a:pt x="821" y="602"/>
                  <a:pt x="818" y="594"/>
                  <a:pt x="814" y="587"/>
                </a:cubicBezTo>
                <a:cubicBezTo>
                  <a:pt x="812" y="583"/>
                  <a:pt x="810" y="580"/>
                  <a:pt x="807" y="577"/>
                </a:cubicBezTo>
                <a:cubicBezTo>
                  <a:pt x="807" y="572"/>
                  <a:pt x="808" y="568"/>
                  <a:pt x="809" y="563"/>
                </a:cubicBezTo>
                <a:cubicBezTo>
                  <a:pt x="825" y="532"/>
                  <a:pt x="866" y="526"/>
                  <a:pt x="897" y="519"/>
                </a:cubicBezTo>
                <a:cubicBezTo>
                  <a:pt x="908" y="517"/>
                  <a:pt x="917" y="509"/>
                  <a:pt x="929" y="506"/>
                </a:cubicBezTo>
                <a:cubicBezTo>
                  <a:pt x="943" y="503"/>
                  <a:pt x="959" y="503"/>
                  <a:pt x="973" y="496"/>
                </a:cubicBezTo>
                <a:cubicBezTo>
                  <a:pt x="995" y="484"/>
                  <a:pt x="1004" y="459"/>
                  <a:pt x="1019" y="441"/>
                </a:cubicBezTo>
                <a:cubicBezTo>
                  <a:pt x="1021" y="439"/>
                  <a:pt x="1023" y="438"/>
                  <a:pt x="1024" y="436"/>
                </a:cubicBezTo>
                <a:cubicBezTo>
                  <a:pt x="1028" y="431"/>
                  <a:pt x="1034" y="427"/>
                  <a:pt x="1041" y="424"/>
                </a:cubicBezTo>
                <a:cubicBezTo>
                  <a:pt x="1035" y="426"/>
                  <a:pt x="1029" y="429"/>
                  <a:pt x="1025" y="433"/>
                </a:cubicBezTo>
                <a:cubicBezTo>
                  <a:pt x="1023" y="432"/>
                  <a:pt x="1017" y="430"/>
                  <a:pt x="1011" y="432"/>
                </a:cubicBezTo>
                <a:cubicBezTo>
                  <a:pt x="1004" y="435"/>
                  <a:pt x="1001" y="442"/>
                  <a:pt x="1001" y="442"/>
                </a:cubicBezTo>
                <a:cubicBezTo>
                  <a:pt x="1001" y="442"/>
                  <a:pt x="1007" y="445"/>
                  <a:pt x="1013" y="444"/>
                </a:cubicBezTo>
                <a:cubicBezTo>
                  <a:pt x="1008" y="450"/>
                  <a:pt x="1003" y="457"/>
                  <a:pt x="998" y="464"/>
                </a:cubicBezTo>
                <a:cubicBezTo>
                  <a:pt x="991" y="473"/>
                  <a:pt x="984" y="482"/>
                  <a:pt x="974" y="488"/>
                </a:cubicBezTo>
                <a:cubicBezTo>
                  <a:pt x="963" y="495"/>
                  <a:pt x="949" y="494"/>
                  <a:pt x="937" y="496"/>
                </a:cubicBezTo>
                <a:cubicBezTo>
                  <a:pt x="955" y="478"/>
                  <a:pt x="969" y="457"/>
                  <a:pt x="992" y="444"/>
                </a:cubicBezTo>
                <a:cubicBezTo>
                  <a:pt x="972" y="454"/>
                  <a:pt x="957" y="470"/>
                  <a:pt x="941" y="485"/>
                </a:cubicBezTo>
                <a:cubicBezTo>
                  <a:pt x="924" y="501"/>
                  <a:pt x="907" y="510"/>
                  <a:pt x="882" y="513"/>
                </a:cubicBezTo>
                <a:cubicBezTo>
                  <a:pt x="892" y="483"/>
                  <a:pt x="902" y="453"/>
                  <a:pt x="931" y="438"/>
                </a:cubicBezTo>
                <a:cubicBezTo>
                  <a:pt x="900" y="451"/>
                  <a:pt x="889" y="481"/>
                  <a:pt x="877" y="511"/>
                </a:cubicBezTo>
                <a:cubicBezTo>
                  <a:pt x="874" y="516"/>
                  <a:pt x="860" y="516"/>
                  <a:pt x="855" y="517"/>
                </a:cubicBezTo>
                <a:cubicBezTo>
                  <a:pt x="846" y="520"/>
                  <a:pt x="838" y="523"/>
                  <a:pt x="831" y="527"/>
                </a:cubicBezTo>
                <a:cubicBezTo>
                  <a:pt x="816" y="534"/>
                  <a:pt x="798" y="545"/>
                  <a:pt x="793" y="562"/>
                </a:cubicBezTo>
                <a:cubicBezTo>
                  <a:pt x="775" y="546"/>
                  <a:pt x="744" y="527"/>
                  <a:pt x="751" y="499"/>
                </a:cubicBezTo>
                <a:cubicBezTo>
                  <a:pt x="757" y="476"/>
                  <a:pt x="784" y="469"/>
                  <a:pt x="803" y="462"/>
                </a:cubicBezTo>
                <a:cubicBezTo>
                  <a:pt x="780" y="469"/>
                  <a:pt x="756" y="474"/>
                  <a:pt x="747" y="498"/>
                </a:cubicBezTo>
                <a:cubicBezTo>
                  <a:pt x="742" y="475"/>
                  <a:pt x="761" y="458"/>
                  <a:pt x="777" y="445"/>
                </a:cubicBezTo>
                <a:cubicBezTo>
                  <a:pt x="786" y="438"/>
                  <a:pt x="795" y="432"/>
                  <a:pt x="803" y="426"/>
                </a:cubicBezTo>
                <a:cubicBezTo>
                  <a:pt x="809" y="422"/>
                  <a:pt x="819" y="411"/>
                  <a:pt x="825" y="410"/>
                </a:cubicBezTo>
                <a:cubicBezTo>
                  <a:pt x="864" y="409"/>
                  <a:pt x="904" y="402"/>
                  <a:pt x="934" y="377"/>
                </a:cubicBezTo>
                <a:cubicBezTo>
                  <a:pt x="951" y="364"/>
                  <a:pt x="964" y="347"/>
                  <a:pt x="971" y="327"/>
                </a:cubicBezTo>
                <a:cubicBezTo>
                  <a:pt x="972" y="323"/>
                  <a:pt x="973" y="318"/>
                  <a:pt x="974" y="314"/>
                </a:cubicBezTo>
                <a:cubicBezTo>
                  <a:pt x="976" y="314"/>
                  <a:pt x="978" y="313"/>
                  <a:pt x="979" y="313"/>
                </a:cubicBezTo>
                <a:cubicBezTo>
                  <a:pt x="991" y="311"/>
                  <a:pt x="1004" y="305"/>
                  <a:pt x="1018" y="295"/>
                </a:cubicBezTo>
                <a:cubicBezTo>
                  <a:pt x="1021" y="292"/>
                  <a:pt x="1024" y="289"/>
                  <a:pt x="1028" y="286"/>
                </a:cubicBezTo>
                <a:cubicBezTo>
                  <a:pt x="1031" y="282"/>
                  <a:pt x="1034" y="278"/>
                  <a:pt x="1037" y="274"/>
                </a:cubicBezTo>
                <a:cubicBezTo>
                  <a:pt x="1042" y="266"/>
                  <a:pt x="1047" y="257"/>
                  <a:pt x="1050" y="247"/>
                </a:cubicBezTo>
                <a:cubicBezTo>
                  <a:pt x="1057" y="228"/>
                  <a:pt x="1061" y="208"/>
                  <a:pt x="1064" y="187"/>
                </a:cubicBezTo>
                <a:cubicBezTo>
                  <a:pt x="1065" y="182"/>
                  <a:pt x="1066" y="177"/>
                  <a:pt x="1066" y="172"/>
                </a:cubicBezTo>
                <a:cubicBezTo>
                  <a:pt x="1067" y="166"/>
                  <a:pt x="1067" y="161"/>
                  <a:pt x="1068" y="156"/>
                </a:cubicBezTo>
                <a:cubicBezTo>
                  <a:pt x="1068" y="155"/>
                  <a:pt x="1068" y="154"/>
                  <a:pt x="1068" y="153"/>
                </a:cubicBezTo>
                <a:cubicBezTo>
                  <a:pt x="1072" y="150"/>
                  <a:pt x="1077" y="146"/>
                  <a:pt x="1083" y="141"/>
                </a:cubicBezTo>
                <a:cubicBezTo>
                  <a:pt x="1089" y="136"/>
                  <a:pt x="1097" y="131"/>
                  <a:pt x="1107" y="131"/>
                </a:cubicBezTo>
                <a:cubicBezTo>
                  <a:pt x="1111" y="130"/>
                  <a:pt x="1117" y="130"/>
                  <a:pt x="1122" y="131"/>
                </a:cubicBezTo>
                <a:cubicBezTo>
                  <a:pt x="1127" y="132"/>
                  <a:pt x="1133" y="133"/>
                  <a:pt x="1138" y="134"/>
                </a:cubicBezTo>
                <a:cubicBezTo>
                  <a:pt x="1150" y="137"/>
                  <a:pt x="1161" y="139"/>
                  <a:pt x="1172" y="140"/>
                </a:cubicBezTo>
                <a:cubicBezTo>
                  <a:pt x="1183" y="141"/>
                  <a:pt x="1193" y="140"/>
                  <a:pt x="1201" y="138"/>
                </a:cubicBezTo>
                <a:cubicBezTo>
                  <a:pt x="1210" y="135"/>
                  <a:pt x="1216" y="132"/>
                  <a:pt x="1220" y="129"/>
                </a:cubicBezTo>
                <a:cubicBezTo>
                  <a:pt x="1225" y="127"/>
                  <a:pt x="1227" y="125"/>
                  <a:pt x="1227" y="125"/>
                </a:cubicBezTo>
                <a:cubicBezTo>
                  <a:pt x="1227" y="125"/>
                  <a:pt x="1225" y="126"/>
                  <a:pt x="1220" y="129"/>
                </a:cubicBezTo>
                <a:cubicBezTo>
                  <a:pt x="1216" y="131"/>
                  <a:pt x="1209" y="134"/>
                  <a:pt x="1201" y="135"/>
                </a:cubicBezTo>
                <a:cubicBezTo>
                  <a:pt x="1193" y="137"/>
                  <a:pt x="1183" y="137"/>
                  <a:pt x="1172" y="136"/>
                </a:cubicBezTo>
                <a:cubicBezTo>
                  <a:pt x="1162" y="134"/>
                  <a:pt x="1151" y="131"/>
                  <a:pt x="1140" y="127"/>
                </a:cubicBezTo>
                <a:cubicBezTo>
                  <a:pt x="1135" y="126"/>
                  <a:pt x="1129" y="124"/>
                  <a:pt x="1123" y="123"/>
                </a:cubicBezTo>
                <a:cubicBezTo>
                  <a:pt x="1118" y="122"/>
                  <a:pt x="1112" y="121"/>
                  <a:pt x="1106" y="121"/>
                </a:cubicBezTo>
                <a:cubicBezTo>
                  <a:pt x="1100" y="121"/>
                  <a:pt x="1094" y="122"/>
                  <a:pt x="1089" y="125"/>
                </a:cubicBezTo>
                <a:cubicBezTo>
                  <a:pt x="1084" y="127"/>
                  <a:pt x="1080" y="129"/>
                  <a:pt x="1076" y="132"/>
                </a:cubicBezTo>
                <a:cubicBezTo>
                  <a:pt x="1074" y="133"/>
                  <a:pt x="1072" y="134"/>
                  <a:pt x="1071" y="135"/>
                </a:cubicBezTo>
                <a:cubicBezTo>
                  <a:pt x="1071" y="133"/>
                  <a:pt x="1072" y="130"/>
                  <a:pt x="1072" y="127"/>
                </a:cubicBezTo>
                <a:cubicBezTo>
                  <a:pt x="1075" y="108"/>
                  <a:pt x="1080" y="91"/>
                  <a:pt x="1087" y="78"/>
                </a:cubicBezTo>
                <a:cubicBezTo>
                  <a:pt x="1094" y="64"/>
                  <a:pt x="1103" y="54"/>
                  <a:pt x="1110" y="50"/>
                </a:cubicBezTo>
                <a:cubicBezTo>
                  <a:pt x="1114" y="47"/>
                  <a:pt x="1117" y="46"/>
                  <a:pt x="1120" y="45"/>
                </a:cubicBezTo>
                <a:cubicBezTo>
                  <a:pt x="1122" y="45"/>
                  <a:pt x="1123" y="44"/>
                  <a:pt x="1123" y="44"/>
                </a:cubicBezTo>
                <a:cubicBezTo>
                  <a:pt x="1123" y="44"/>
                  <a:pt x="1122" y="45"/>
                  <a:pt x="1120" y="45"/>
                </a:cubicBezTo>
                <a:cubicBezTo>
                  <a:pt x="1117" y="46"/>
                  <a:pt x="1114" y="47"/>
                  <a:pt x="1110" y="49"/>
                </a:cubicBezTo>
                <a:cubicBezTo>
                  <a:pt x="1102" y="53"/>
                  <a:pt x="1092" y="62"/>
                  <a:pt x="1084" y="76"/>
                </a:cubicBezTo>
                <a:cubicBezTo>
                  <a:pt x="1076" y="89"/>
                  <a:pt x="1069" y="107"/>
                  <a:pt x="1064" y="125"/>
                </a:cubicBezTo>
                <a:cubicBezTo>
                  <a:pt x="1064" y="128"/>
                  <a:pt x="1063" y="131"/>
                  <a:pt x="1062" y="134"/>
                </a:cubicBezTo>
                <a:cubicBezTo>
                  <a:pt x="1060" y="133"/>
                  <a:pt x="1058" y="133"/>
                  <a:pt x="1055" y="131"/>
                </a:cubicBezTo>
                <a:cubicBezTo>
                  <a:pt x="1051" y="129"/>
                  <a:pt x="1048" y="126"/>
                  <a:pt x="1044" y="123"/>
                </a:cubicBezTo>
                <a:cubicBezTo>
                  <a:pt x="1038" y="117"/>
                  <a:pt x="1032" y="110"/>
                  <a:pt x="1027" y="102"/>
                </a:cubicBezTo>
                <a:cubicBezTo>
                  <a:pt x="1024" y="98"/>
                  <a:pt x="1022" y="94"/>
                  <a:pt x="1021" y="90"/>
                </a:cubicBezTo>
                <a:cubicBezTo>
                  <a:pt x="1020" y="85"/>
                  <a:pt x="1019" y="80"/>
                  <a:pt x="1018" y="75"/>
                </a:cubicBezTo>
                <a:cubicBezTo>
                  <a:pt x="1017" y="71"/>
                  <a:pt x="1016" y="65"/>
                  <a:pt x="1014" y="61"/>
                </a:cubicBezTo>
                <a:cubicBezTo>
                  <a:pt x="1013" y="58"/>
                  <a:pt x="1011" y="56"/>
                  <a:pt x="1010" y="53"/>
                </a:cubicBezTo>
                <a:cubicBezTo>
                  <a:pt x="1009" y="51"/>
                  <a:pt x="1007" y="49"/>
                  <a:pt x="1005" y="47"/>
                </a:cubicBezTo>
                <a:cubicBezTo>
                  <a:pt x="1005" y="47"/>
                  <a:pt x="1005" y="47"/>
                  <a:pt x="1005" y="48"/>
                </a:cubicBezTo>
                <a:cubicBezTo>
                  <a:pt x="997" y="35"/>
                  <a:pt x="986" y="25"/>
                  <a:pt x="974" y="17"/>
                </a:cubicBezTo>
                <a:cubicBezTo>
                  <a:pt x="961" y="9"/>
                  <a:pt x="948" y="3"/>
                  <a:pt x="934" y="0"/>
                </a:cubicBezTo>
                <a:cubicBezTo>
                  <a:pt x="948" y="4"/>
                  <a:pt x="960" y="11"/>
                  <a:pt x="971" y="20"/>
                </a:cubicBezTo>
                <a:cubicBezTo>
                  <a:pt x="983" y="29"/>
                  <a:pt x="992" y="39"/>
                  <a:pt x="1000" y="51"/>
                </a:cubicBezTo>
                <a:cubicBezTo>
                  <a:pt x="1000" y="51"/>
                  <a:pt x="1000" y="51"/>
                  <a:pt x="1000" y="51"/>
                </a:cubicBezTo>
                <a:cubicBezTo>
                  <a:pt x="1006" y="58"/>
                  <a:pt x="1008" y="67"/>
                  <a:pt x="1009" y="77"/>
                </a:cubicBezTo>
                <a:cubicBezTo>
                  <a:pt x="1010" y="82"/>
                  <a:pt x="1010" y="87"/>
                  <a:pt x="1011" y="92"/>
                </a:cubicBezTo>
                <a:cubicBezTo>
                  <a:pt x="1012" y="94"/>
                  <a:pt x="1013" y="97"/>
                  <a:pt x="1014" y="100"/>
                </a:cubicBezTo>
                <a:cubicBezTo>
                  <a:pt x="1015" y="102"/>
                  <a:pt x="1016" y="105"/>
                  <a:pt x="1017" y="107"/>
                </a:cubicBezTo>
                <a:cubicBezTo>
                  <a:pt x="1022" y="116"/>
                  <a:pt x="1028" y="125"/>
                  <a:pt x="1035" y="133"/>
                </a:cubicBezTo>
                <a:cubicBezTo>
                  <a:pt x="1039" y="137"/>
                  <a:pt x="1042" y="141"/>
                  <a:pt x="1048" y="144"/>
                </a:cubicBezTo>
                <a:cubicBezTo>
                  <a:pt x="1059" y="149"/>
                  <a:pt x="1058" y="155"/>
                  <a:pt x="1058" y="155"/>
                </a:cubicBezTo>
                <a:cubicBezTo>
                  <a:pt x="1057" y="160"/>
                  <a:pt x="1056" y="165"/>
                  <a:pt x="1055" y="170"/>
                </a:cubicBezTo>
                <a:cubicBezTo>
                  <a:pt x="1054" y="175"/>
                  <a:pt x="1053" y="180"/>
                  <a:pt x="1052" y="185"/>
                </a:cubicBezTo>
                <a:cubicBezTo>
                  <a:pt x="1047" y="205"/>
                  <a:pt x="1042" y="224"/>
                  <a:pt x="1034" y="241"/>
                </a:cubicBezTo>
                <a:cubicBezTo>
                  <a:pt x="1030" y="249"/>
                  <a:pt x="1026" y="256"/>
                  <a:pt x="1021" y="263"/>
                </a:cubicBezTo>
                <a:cubicBezTo>
                  <a:pt x="1018" y="266"/>
                  <a:pt x="1016" y="269"/>
                  <a:pt x="1013" y="271"/>
                </a:cubicBezTo>
                <a:cubicBezTo>
                  <a:pt x="1011" y="273"/>
                  <a:pt x="1008" y="276"/>
                  <a:pt x="1005" y="278"/>
                </a:cubicBezTo>
                <a:cubicBezTo>
                  <a:pt x="994" y="285"/>
                  <a:pt x="983" y="289"/>
                  <a:pt x="976" y="289"/>
                </a:cubicBezTo>
                <a:cubicBezTo>
                  <a:pt x="976" y="289"/>
                  <a:pt x="976" y="289"/>
                  <a:pt x="975" y="289"/>
                </a:cubicBezTo>
                <a:cubicBezTo>
                  <a:pt x="975" y="283"/>
                  <a:pt x="974" y="277"/>
                  <a:pt x="977" y="272"/>
                </a:cubicBezTo>
                <a:cubicBezTo>
                  <a:pt x="987" y="258"/>
                  <a:pt x="997" y="240"/>
                  <a:pt x="995" y="222"/>
                </a:cubicBezTo>
                <a:cubicBezTo>
                  <a:pt x="992" y="205"/>
                  <a:pt x="984" y="189"/>
                  <a:pt x="980" y="172"/>
                </a:cubicBezTo>
                <a:cubicBezTo>
                  <a:pt x="983" y="188"/>
                  <a:pt x="990" y="204"/>
                  <a:pt x="991" y="220"/>
                </a:cubicBezTo>
                <a:cubicBezTo>
                  <a:pt x="993" y="237"/>
                  <a:pt x="983" y="254"/>
                  <a:pt x="972" y="267"/>
                </a:cubicBezTo>
                <a:cubicBezTo>
                  <a:pt x="966" y="239"/>
                  <a:pt x="960" y="210"/>
                  <a:pt x="945" y="185"/>
                </a:cubicBezTo>
                <a:cubicBezTo>
                  <a:pt x="934" y="165"/>
                  <a:pt x="919" y="149"/>
                  <a:pt x="903" y="133"/>
                </a:cubicBezTo>
                <a:cubicBezTo>
                  <a:pt x="918" y="151"/>
                  <a:pt x="934" y="169"/>
                  <a:pt x="943" y="191"/>
                </a:cubicBezTo>
                <a:cubicBezTo>
                  <a:pt x="949" y="204"/>
                  <a:pt x="954" y="218"/>
                  <a:pt x="956" y="233"/>
                </a:cubicBezTo>
                <a:cubicBezTo>
                  <a:pt x="958" y="250"/>
                  <a:pt x="963" y="268"/>
                  <a:pt x="964" y="285"/>
                </a:cubicBezTo>
                <a:cubicBezTo>
                  <a:pt x="964" y="292"/>
                  <a:pt x="964" y="298"/>
                  <a:pt x="963" y="304"/>
                </a:cubicBezTo>
                <a:cubicBezTo>
                  <a:pt x="961" y="313"/>
                  <a:pt x="961" y="313"/>
                  <a:pt x="961" y="313"/>
                </a:cubicBezTo>
                <a:cubicBezTo>
                  <a:pt x="961" y="313"/>
                  <a:pt x="961" y="313"/>
                  <a:pt x="961" y="313"/>
                </a:cubicBezTo>
                <a:cubicBezTo>
                  <a:pt x="948" y="357"/>
                  <a:pt x="900" y="382"/>
                  <a:pt x="854" y="384"/>
                </a:cubicBezTo>
                <a:cubicBezTo>
                  <a:pt x="872" y="366"/>
                  <a:pt x="887" y="345"/>
                  <a:pt x="891" y="319"/>
                </a:cubicBezTo>
                <a:cubicBezTo>
                  <a:pt x="895" y="292"/>
                  <a:pt x="887" y="264"/>
                  <a:pt x="873" y="240"/>
                </a:cubicBezTo>
                <a:cubicBezTo>
                  <a:pt x="843" y="189"/>
                  <a:pt x="794" y="168"/>
                  <a:pt x="736" y="163"/>
                </a:cubicBezTo>
                <a:cubicBezTo>
                  <a:pt x="797" y="173"/>
                  <a:pt x="848" y="201"/>
                  <a:pt x="869" y="262"/>
                </a:cubicBezTo>
                <a:cubicBezTo>
                  <a:pt x="861" y="262"/>
                  <a:pt x="855" y="268"/>
                  <a:pt x="847" y="270"/>
                </a:cubicBezTo>
                <a:cubicBezTo>
                  <a:pt x="838" y="273"/>
                  <a:pt x="829" y="275"/>
                  <a:pt x="820" y="277"/>
                </a:cubicBezTo>
                <a:cubicBezTo>
                  <a:pt x="811" y="280"/>
                  <a:pt x="801" y="280"/>
                  <a:pt x="791" y="281"/>
                </a:cubicBezTo>
                <a:cubicBezTo>
                  <a:pt x="787" y="281"/>
                  <a:pt x="784" y="281"/>
                  <a:pt x="780" y="281"/>
                </a:cubicBezTo>
                <a:cubicBezTo>
                  <a:pt x="774" y="280"/>
                  <a:pt x="776" y="278"/>
                  <a:pt x="774" y="273"/>
                </a:cubicBezTo>
                <a:cubicBezTo>
                  <a:pt x="758" y="239"/>
                  <a:pt x="722" y="215"/>
                  <a:pt x="688" y="203"/>
                </a:cubicBezTo>
                <a:cubicBezTo>
                  <a:pt x="705" y="210"/>
                  <a:pt x="720" y="220"/>
                  <a:pt x="734" y="232"/>
                </a:cubicBezTo>
                <a:cubicBezTo>
                  <a:pt x="747" y="244"/>
                  <a:pt x="764" y="260"/>
                  <a:pt x="768" y="278"/>
                </a:cubicBezTo>
                <a:cubicBezTo>
                  <a:pt x="745" y="271"/>
                  <a:pt x="725" y="257"/>
                  <a:pt x="702" y="251"/>
                </a:cubicBezTo>
                <a:cubicBezTo>
                  <a:pt x="683" y="246"/>
                  <a:pt x="664" y="246"/>
                  <a:pt x="644" y="250"/>
                </a:cubicBezTo>
                <a:cubicBezTo>
                  <a:pt x="663" y="248"/>
                  <a:pt x="682" y="249"/>
                  <a:pt x="701" y="255"/>
                </a:cubicBezTo>
                <a:cubicBezTo>
                  <a:pt x="725" y="263"/>
                  <a:pt x="744" y="278"/>
                  <a:pt x="767" y="287"/>
                </a:cubicBezTo>
                <a:cubicBezTo>
                  <a:pt x="787" y="292"/>
                  <a:pt x="807" y="292"/>
                  <a:pt x="827" y="289"/>
                </a:cubicBezTo>
                <a:cubicBezTo>
                  <a:pt x="831" y="288"/>
                  <a:pt x="871" y="278"/>
                  <a:pt x="871" y="279"/>
                </a:cubicBezTo>
                <a:cubicBezTo>
                  <a:pt x="874" y="295"/>
                  <a:pt x="877" y="313"/>
                  <a:pt x="870" y="329"/>
                </a:cubicBezTo>
                <a:cubicBezTo>
                  <a:pt x="860" y="352"/>
                  <a:pt x="838" y="370"/>
                  <a:pt x="818" y="384"/>
                </a:cubicBezTo>
                <a:cubicBezTo>
                  <a:pt x="782" y="409"/>
                  <a:pt x="726" y="430"/>
                  <a:pt x="714" y="477"/>
                </a:cubicBezTo>
                <a:cubicBezTo>
                  <a:pt x="708" y="470"/>
                  <a:pt x="700" y="463"/>
                  <a:pt x="699" y="454"/>
                </a:cubicBezTo>
                <a:cubicBezTo>
                  <a:pt x="698" y="445"/>
                  <a:pt x="703" y="435"/>
                  <a:pt x="706" y="427"/>
                </a:cubicBezTo>
                <a:cubicBezTo>
                  <a:pt x="712" y="406"/>
                  <a:pt x="705" y="389"/>
                  <a:pt x="695" y="371"/>
                </a:cubicBezTo>
                <a:cubicBezTo>
                  <a:pt x="697" y="362"/>
                  <a:pt x="700" y="344"/>
                  <a:pt x="699" y="334"/>
                </a:cubicBezTo>
                <a:cubicBezTo>
                  <a:pt x="698" y="317"/>
                  <a:pt x="682" y="305"/>
                  <a:pt x="676" y="290"/>
                </a:cubicBezTo>
                <a:cubicBezTo>
                  <a:pt x="680" y="304"/>
                  <a:pt x="692" y="315"/>
                  <a:pt x="696" y="330"/>
                </a:cubicBezTo>
                <a:cubicBezTo>
                  <a:pt x="697" y="339"/>
                  <a:pt x="692" y="355"/>
                  <a:pt x="690" y="364"/>
                </a:cubicBezTo>
                <a:cubicBezTo>
                  <a:pt x="677" y="342"/>
                  <a:pt x="657" y="314"/>
                  <a:pt x="631" y="307"/>
                </a:cubicBezTo>
                <a:cubicBezTo>
                  <a:pt x="664" y="319"/>
                  <a:pt x="689" y="364"/>
                  <a:pt x="698" y="396"/>
                </a:cubicBezTo>
                <a:cubicBezTo>
                  <a:pt x="704" y="419"/>
                  <a:pt x="685" y="436"/>
                  <a:pt x="688" y="458"/>
                </a:cubicBezTo>
                <a:cubicBezTo>
                  <a:pt x="689" y="469"/>
                  <a:pt x="697" y="477"/>
                  <a:pt x="703" y="486"/>
                </a:cubicBezTo>
                <a:cubicBezTo>
                  <a:pt x="706" y="489"/>
                  <a:pt x="711" y="494"/>
                  <a:pt x="711" y="498"/>
                </a:cubicBezTo>
                <a:cubicBezTo>
                  <a:pt x="683" y="482"/>
                  <a:pt x="646" y="469"/>
                  <a:pt x="636" y="433"/>
                </a:cubicBezTo>
                <a:cubicBezTo>
                  <a:pt x="641" y="458"/>
                  <a:pt x="661" y="475"/>
                  <a:pt x="681" y="488"/>
                </a:cubicBezTo>
                <a:cubicBezTo>
                  <a:pt x="692" y="495"/>
                  <a:pt x="706" y="499"/>
                  <a:pt x="713" y="511"/>
                </a:cubicBezTo>
                <a:cubicBezTo>
                  <a:pt x="720" y="523"/>
                  <a:pt x="723" y="537"/>
                  <a:pt x="731" y="549"/>
                </a:cubicBezTo>
                <a:cubicBezTo>
                  <a:pt x="746" y="569"/>
                  <a:pt x="771" y="585"/>
                  <a:pt x="781" y="608"/>
                </a:cubicBezTo>
                <a:cubicBezTo>
                  <a:pt x="789" y="629"/>
                  <a:pt x="785" y="655"/>
                  <a:pt x="778" y="675"/>
                </a:cubicBezTo>
                <a:cubicBezTo>
                  <a:pt x="770" y="701"/>
                  <a:pt x="757" y="727"/>
                  <a:pt x="761" y="754"/>
                </a:cubicBezTo>
                <a:cubicBezTo>
                  <a:pt x="765" y="780"/>
                  <a:pt x="786" y="795"/>
                  <a:pt x="809" y="802"/>
                </a:cubicBezTo>
                <a:cubicBezTo>
                  <a:pt x="827" y="808"/>
                  <a:pt x="850" y="807"/>
                  <a:pt x="864" y="822"/>
                </a:cubicBezTo>
                <a:cubicBezTo>
                  <a:pt x="880" y="840"/>
                  <a:pt x="889" y="865"/>
                  <a:pt x="896" y="888"/>
                </a:cubicBezTo>
                <a:cubicBezTo>
                  <a:pt x="842" y="855"/>
                  <a:pt x="774" y="850"/>
                  <a:pt x="728" y="806"/>
                </a:cubicBezTo>
                <a:cubicBezTo>
                  <a:pt x="708" y="787"/>
                  <a:pt x="690" y="766"/>
                  <a:pt x="668" y="749"/>
                </a:cubicBezTo>
                <a:cubicBezTo>
                  <a:pt x="668" y="749"/>
                  <a:pt x="667" y="749"/>
                  <a:pt x="667" y="748"/>
                </a:cubicBezTo>
                <a:cubicBezTo>
                  <a:pt x="666" y="747"/>
                  <a:pt x="665" y="746"/>
                  <a:pt x="664" y="745"/>
                </a:cubicBezTo>
                <a:cubicBezTo>
                  <a:pt x="661" y="742"/>
                  <a:pt x="659" y="739"/>
                  <a:pt x="656" y="735"/>
                </a:cubicBezTo>
                <a:cubicBezTo>
                  <a:pt x="656" y="735"/>
                  <a:pt x="656" y="735"/>
                  <a:pt x="655" y="735"/>
                </a:cubicBezTo>
                <a:cubicBezTo>
                  <a:pt x="653" y="731"/>
                  <a:pt x="650" y="727"/>
                  <a:pt x="646" y="723"/>
                </a:cubicBezTo>
                <a:cubicBezTo>
                  <a:pt x="645" y="720"/>
                  <a:pt x="644" y="718"/>
                  <a:pt x="642" y="716"/>
                </a:cubicBezTo>
                <a:cubicBezTo>
                  <a:pt x="642" y="715"/>
                  <a:pt x="642" y="715"/>
                  <a:pt x="642" y="714"/>
                </a:cubicBezTo>
                <a:cubicBezTo>
                  <a:pt x="641" y="707"/>
                  <a:pt x="640" y="699"/>
                  <a:pt x="643" y="691"/>
                </a:cubicBezTo>
                <a:cubicBezTo>
                  <a:pt x="643" y="689"/>
                  <a:pt x="644" y="687"/>
                  <a:pt x="645" y="685"/>
                </a:cubicBezTo>
                <a:cubicBezTo>
                  <a:pt x="646" y="683"/>
                  <a:pt x="647" y="681"/>
                  <a:pt x="648" y="679"/>
                </a:cubicBezTo>
                <a:cubicBezTo>
                  <a:pt x="651" y="675"/>
                  <a:pt x="653" y="672"/>
                  <a:pt x="657" y="668"/>
                </a:cubicBezTo>
                <a:cubicBezTo>
                  <a:pt x="663" y="661"/>
                  <a:pt x="670" y="653"/>
                  <a:pt x="675" y="645"/>
                </a:cubicBezTo>
                <a:cubicBezTo>
                  <a:pt x="677" y="641"/>
                  <a:pt x="679" y="637"/>
                  <a:pt x="681" y="633"/>
                </a:cubicBezTo>
                <a:cubicBezTo>
                  <a:pt x="682" y="629"/>
                  <a:pt x="684" y="625"/>
                  <a:pt x="685" y="622"/>
                </a:cubicBezTo>
                <a:cubicBezTo>
                  <a:pt x="686" y="618"/>
                  <a:pt x="687" y="615"/>
                  <a:pt x="688" y="612"/>
                </a:cubicBezTo>
                <a:cubicBezTo>
                  <a:pt x="688" y="609"/>
                  <a:pt x="688" y="607"/>
                  <a:pt x="689" y="604"/>
                </a:cubicBezTo>
                <a:cubicBezTo>
                  <a:pt x="689" y="600"/>
                  <a:pt x="690" y="598"/>
                  <a:pt x="690" y="598"/>
                </a:cubicBezTo>
                <a:cubicBezTo>
                  <a:pt x="690" y="598"/>
                  <a:pt x="689" y="600"/>
                  <a:pt x="688" y="604"/>
                </a:cubicBezTo>
                <a:cubicBezTo>
                  <a:pt x="688" y="606"/>
                  <a:pt x="687" y="609"/>
                  <a:pt x="686" y="612"/>
                </a:cubicBezTo>
                <a:cubicBezTo>
                  <a:pt x="685" y="615"/>
                  <a:pt x="684" y="618"/>
                  <a:pt x="683" y="621"/>
                </a:cubicBezTo>
                <a:cubicBezTo>
                  <a:pt x="682" y="625"/>
                  <a:pt x="680" y="628"/>
                  <a:pt x="678" y="632"/>
                </a:cubicBezTo>
                <a:cubicBezTo>
                  <a:pt x="676" y="636"/>
                  <a:pt x="674" y="639"/>
                  <a:pt x="672" y="643"/>
                </a:cubicBezTo>
                <a:cubicBezTo>
                  <a:pt x="666" y="650"/>
                  <a:pt x="659" y="657"/>
                  <a:pt x="652" y="664"/>
                </a:cubicBezTo>
                <a:cubicBezTo>
                  <a:pt x="649" y="667"/>
                  <a:pt x="645" y="671"/>
                  <a:pt x="642" y="675"/>
                </a:cubicBezTo>
                <a:cubicBezTo>
                  <a:pt x="641" y="677"/>
                  <a:pt x="639" y="679"/>
                  <a:pt x="638" y="681"/>
                </a:cubicBezTo>
                <a:cubicBezTo>
                  <a:pt x="637" y="684"/>
                  <a:pt x="636" y="686"/>
                  <a:pt x="635" y="688"/>
                </a:cubicBezTo>
                <a:cubicBezTo>
                  <a:pt x="634" y="690"/>
                  <a:pt x="634" y="692"/>
                  <a:pt x="633" y="694"/>
                </a:cubicBezTo>
                <a:cubicBezTo>
                  <a:pt x="631" y="686"/>
                  <a:pt x="629" y="678"/>
                  <a:pt x="628" y="670"/>
                </a:cubicBezTo>
                <a:cubicBezTo>
                  <a:pt x="625" y="654"/>
                  <a:pt x="624" y="638"/>
                  <a:pt x="626" y="623"/>
                </a:cubicBezTo>
                <a:cubicBezTo>
                  <a:pt x="627" y="609"/>
                  <a:pt x="633" y="595"/>
                  <a:pt x="638" y="585"/>
                </a:cubicBezTo>
                <a:cubicBezTo>
                  <a:pt x="644" y="574"/>
                  <a:pt x="650" y="566"/>
                  <a:pt x="654" y="560"/>
                </a:cubicBezTo>
                <a:cubicBezTo>
                  <a:pt x="659" y="555"/>
                  <a:pt x="661" y="552"/>
                  <a:pt x="661" y="552"/>
                </a:cubicBezTo>
                <a:cubicBezTo>
                  <a:pt x="661" y="552"/>
                  <a:pt x="658" y="555"/>
                  <a:pt x="654" y="560"/>
                </a:cubicBezTo>
                <a:cubicBezTo>
                  <a:pt x="649" y="565"/>
                  <a:pt x="642" y="573"/>
                  <a:pt x="636" y="583"/>
                </a:cubicBezTo>
                <a:cubicBezTo>
                  <a:pt x="629" y="594"/>
                  <a:pt x="623" y="607"/>
                  <a:pt x="620" y="622"/>
                </a:cubicBezTo>
                <a:cubicBezTo>
                  <a:pt x="619" y="624"/>
                  <a:pt x="619" y="626"/>
                  <a:pt x="618" y="628"/>
                </a:cubicBezTo>
                <a:cubicBezTo>
                  <a:pt x="618" y="630"/>
                  <a:pt x="618" y="632"/>
                  <a:pt x="618" y="634"/>
                </a:cubicBezTo>
                <a:cubicBezTo>
                  <a:pt x="617" y="638"/>
                  <a:pt x="617" y="642"/>
                  <a:pt x="617" y="646"/>
                </a:cubicBezTo>
                <a:cubicBezTo>
                  <a:pt x="617" y="654"/>
                  <a:pt x="617" y="663"/>
                  <a:pt x="618" y="671"/>
                </a:cubicBezTo>
                <a:cubicBezTo>
                  <a:pt x="619" y="680"/>
                  <a:pt x="620" y="690"/>
                  <a:pt x="622" y="699"/>
                </a:cubicBezTo>
                <a:cubicBezTo>
                  <a:pt x="619" y="697"/>
                  <a:pt x="617" y="694"/>
                  <a:pt x="613" y="692"/>
                </a:cubicBezTo>
                <a:cubicBezTo>
                  <a:pt x="609" y="688"/>
                  <a:pt x="604" y="684"/>
                  <a:pt x="599" y="680"/>
                </a:cubicBezTo>
                <a:cubicBezTo>
                  <a:pt x="596" y="678"/>
                  <a:pt x="594" y="676"/>
                  <a:pt x="592" y="673"/>
                </a:cubicBezTo>
                <a:cubicBezTo>
                  <a:pt x="589" y="671"/>
                  <a:pt x="587" y="669"/>
                  <a:pt x="585" y="666"/>
                </a:cubicBezTo>
                <a:cubicBezTo>
                  <a:pt x="577" y="657"/>
                  <a:pt x="571" y="645"/>
                  <a:pt x="569" y="633"/>
                </a:cubicBezTo>
                <a:cubicBezTo>
                  <a:pt x="567" y="622"/>
                  <a:pt x="569" y="610"/>
                  <a:pt x="574" y="602"/>
                </a:cubicBezTo>
                <a:cubicBezTo>
                  <a:pt x="579" y="593"/>
                  <a:pt x="586" y="588"/>
                  <a:pt x="591" y="585"/>
                </a:cubicBezTo>
                <a:cubicBezTo>
                  <a:pt x="596" y="582"/>
                  <a:pt x="599" y="580"/>
                  <a:pt x="599" y="580"/>
                </a:cubicBezTo>
                <a:cubicBezTo>
                  <a:pt x="599" y="580"/>
                  <a:pt x="596" y="582"/>
                  <a:pt x="590" y="584"/>
                </a:cubicBezTo>
                <a:cubicBezTo>
                  <a:pt x="585" y="587"/>
                  <a:pt x="578" y="592"/>
                  <a:pt x="572" y="600"/>
                </a:cubicBezTo>
                <a:cubicBezTo>
                  <a:pt x="566" y="609"/>
                  <a:pt x="562" y="621"/>
                  <a:pt x="564" y="634"/>
                </a:cubicBezTo>
                <a:cubicBezTo>
                  <a:pt x="565" y="647"/>
                  <a:pt x="571" y="660"/>
                  <a:pt x="579" y="671"/>
                </a:cubicBezTo>
                <a:cubicBezTo>
                  <a:pt x="581" y="674"/>
                  <a:pt x="583" y="677"/>
                  <a:pt x="585" y="680"/>
                </a:cubicBezTo>
                <a:cubicBezTo>
                  <a:pt x="587" y="682"/>
                  <a:pt x="590" y="685"/>
                  <a:pt x="592" y="687"/>
                </a:cubicBezTo>
                <a:cubicBezTo>
                  <a:pt x="597" y="692"/>
                  <a:pt x="602" y="696"/>
                  <a:pt x="606" y="700"/>
                </a:cubicBezTo>
                <a:cubicBezTo>
                  <a:pt x="615" y="709"/>
                  <a:pt x="623" y="717"/>
                  <a:pt x="629" y="724"/>
                </a:cubicBezTo>
                <a:cubicBezTo>
                  <a:pt x="631" y="726"/>
                  <a:pt x="633" y="728"/>
                  <a:pt x="634" y="730"/>
                </a:cubicBezTo>
                <a:cubicBezTo>
                  <a:pt x="635" y="732"/>
                  <a:pt x="636" y="733"/>
                  <a:pt x="636" y="734"/>
                </a:cubicBezTo>
                <a:cubicBezTo>
                  <a:pt x="637" y="735"/>
                  <a:pt x="637" y="735"/>
                  <a:pt x="637" y="735"/>
                </a:cubicBezTo>
                <a:cubicBezTo>
                  <a:pt x="610" y="728"/>
                  <a:pt x="581" y="730"/>
                  <a:pt x="555" y="733"/>
                </a:cubicBezTo>
                <a:cubicBezTo>
                  <a:pt x="542" y="734"/>
                  <a:pt x="522" y="740"/>
                  <a:pt x="510" y="732"/>
                </a:cubicBezTo>
                <a:cubicBezTo>
                  <a:pt x="501" y="726"/>
                  <a:pt x="498" y="712"/>
                  <a:pt x="495" y="703"/>
                </a:cubicBezTo>
                <a:cubicBezTo>
                  <a:pt x="487" y="670"/>
                  <a:pt x="485" y="637"/>
                  <a:pt x="492" y="604"/>
                </a:cubicBezTo>
                <a:cubicBezTo>
                  <a:pt x="496" y="587"/>
                  <a:pt x="499" y="571"/>
                  <a:pt x="510" y="558"/>
                </a:cubicBezTo>
                <a:cubicBezTo>
                  <a:pt x="523" y="543"/>
                  <a:pt x="540" y="533"/>
                  <a:pt x="553" y="519"/>
                </a:cubicBezTo>
                <a:cubicBezTo>
                  <a:pt x="559" y="512"/>
                  <a:pt x="564" y="505"/>
                  <a:pt x="567" y="497"/>
                </a:cubicBezTo>
                <a:cubicBezTo>
                  <a:pt x="570" y="489"/>
                  <a:pt x="571" y="480"/>
                  <a:pt x="571" y="471"/>
                </a:cubicBezTo>
                <a:cubicBezTo>
                  <a:pt x="570" y="466"/>
                  <a:pt x="568" y="464"/>
                  <a:pt x="573" y="460"/>
                </a:cubicBezTo>
                <a:cubicBezTo>
                  <a:pt x="577" y="457"/>
                  <a:pt x="581" y="453"/>
                  <a:pt x="584" y="449"/>
                </a:cubicBezTo>
                <a:cubicBezTo>
                  <a:pt x="609" y="419"/>
                  <a:pt x="610" y="377"/>
                  <a:pt x="628" y="344"/>
                </a:cubicBezTo>
                <a:cubicBezTo>
                  <a:pt x="607" y="377"/>
                  <a:pt x="603" y="431"/>
                  <a:pt x="568" y="453"/>
                </a:cubicBezTo>
                <a:cubicBezTo>
                  <a:pt x="562" y="427"/>
                  <a:pt x="550" y="402"/>
                  <a:pt x="547" y="376"/>
                </a:cubicBezTo>
                <a:cubicBezTo>
                  <a:pt x="544" y="351"/>
                  <a:pt x="557" y="336"/>
                  <a:pt x="580" y="327"/>
                </a:cubicBezTo>
                <a:cubicBezTo>
                  <a:pt x="556" y="335"/>
                  <a:pt x="541" y="350"/>
                  <a:pt x="543" y="376"/>
                </a:cubicBezTo>
                <a:cubicBezTo>
                  <a:pt x="544" y="405"/>
                  <a:pt x="556" y="432"/>
                  <a:pt x="559" y="461"/>
                </a:cubicBezTo>
                <a:cubicBezTo>
                  <a:pt x="560" y="466"/>
                  <a:pt x="562" y="492"/>
                  <a:pt x="553" y="488"/>
                </a:cubicBezTo>
                <a:cubicBezTo>
                  <a:pt x="540" y="483"/>
                  <a:pt x="532" y="472"/>
                  <a:pt x="523" y="462"/>
                </a:cubicBezTo>
                <a:cubicBezTo>
                  <a:pt x="505" y="442"/>
                  <a:pt x="493" y="419"/>
                  <a:pt x="501" y="392"/>
                </a:cubicBezTo>
                <a:cubicBezTo>
                  <a:pt x="493" y="412"/>
                  <a:pt x="497" y="432"/>
                  <a:pt x="508" y="451"/>
                </a:cubicBezTo>
                <a:cubicBezTo>
                  <a:pt x="517" y="466"/>
                  <a:pt x="534" y="492"/>
                  <a:pt x="553" y="497"/>
                </a:cubicBezTo>
                <a:cubicBezTo>
                  <a:pt x="544" y="512"/>
                  <a:pt x="526" y="522"/>
                  <a:pt x="512" y="532"/>
                </a:cubicBezTo>
                <a:cubicBezTo>
                  <a:pt x="504" y="538"/>
                  <a:pt x="498" y="545"/>
                  <a:pt x="492" y="552"/>
                </a:cubicBezTo>
                <a:cubicBezTo>
                  <a:pt x="492" y="551"/>
                  <a:pt x="492" y="549"/>
                  <a:pt x="491" y="547"/>
                </a:cubicBezTo>
                <a:cubicBezTo>
                  <a:pt x="491" y="544"/>
                  <a:pt x="491" y="542"/>
                  <a:pt x="490" y="539"/>
                </a:cubicBezTo>
                <a:cubicBezTo>
                  <a:pt x="490" y="537"/>
                  <a:pt x="489" y="534"/>
                  <a:pt x="488" y="531"/>
                </a:cubicBezTo>
                <a:cubicBezTo>
                  <a:pt x="487" y="526"/>
                  <a:pt x="485" y="521"/>
                  <a:pt x="484" y="515"/>
                </a:cubicBezTo>
                <a:cubicBezTo>
                  <a:pt x="482" y="510"/>
                  <a:pt x="480" y="505"/>
                  <a:pt x="479" y="499"/>
                </a:cubicBezTo>
                <a:cubicBezTo>
                  <a:pt x="477" y="494"/>
                  <a:pt x="476" y="488"/>
                  <a:pt x="474" y="483"/>
                </a:cubicBezTo>
                <a:cubicBezTo>
                  <a:pt x="472" y="477"/>
                  <a:pt x="471" y="471"/>
                  <a:pt x="470" y="465"/>
                </a:cubicBezTo>
                <a:cubicBezTo>
                  <a:pt x="464" y="441"/>
                  <a:pt x="459" y="414"/>
                  <a:pt x="456" y="388"/>
                </a:cubicBezTo>
                <a:cubicBezTo>
                  <a:pt x="455" y="379"/>
                  <a:pt x="456" y="360"/>
                  <a:pt x="458" y="353"/>
                </a:cubicBezTo>
                <a:cubicBezTo>
                  <a:pt x="461" y="347"/>
                  <a:pt x="464" y="338"/>
                  <a:pt x="469" y="327"/>
                </a:cubicBezTo>
                <a:cubicBezTo>
                  <a:pt x="474" y="317"/>
                  <a:pt x="480" y="304"/>
                  <a:pt x="487" y="292"/>
                </a:cubicBezTo>
                <a:cubicBezTo>
                  <a:pt x="491" y="286"/>
                  <a:pt x="495" y="280"/>
                  <a:pt x="500" y="274"/>
                </a:cubicBezTo>
                <a:cubicBezTo>
                  <a:pt x="504" y="269"/>
                  <a:pt x="510" y="263"/>
                  <a:pt x="516" y="260"/>
                </a:cubicBezTo>
                <a:cubicBezTo>
                  <a:pt x="529" y="253"/>
                  <a:pt x="545" y="250"/>
                  <a:pt x="558" y="241"/>
                </a:cubicBezTo>
                <a:cubicBezTo>
                  <a:pt x="565" y="237"/>
                  <a:pt x="570" y="232"/>
                  <a:pt x="574" y="226"/>
                </a:cubicBezTo>
                <a:cubicBezTo>
                  <a:pt x="575" y="225"/>
                  <a:pt x="576" y="223"/>
                  <a:pt x="577" y="222"/>
                </a:cubicBezTo>
                <a:cubicBezTo>
                  <a:pt x="578" y="220"/>
                  <a:pt x="579" y="219"/>
                  <a:pt x="580" y="217"/>
                </a:cubicBezTo>
                <a:cubicBezTo>
                  <a:pt x="582" y="215"/>
                  <a:pt x="583" y="212"/>
                  <a:pt x="584" y="209"/>
                </a:cubicBezTo>
                <a:cubicBezTo>
                  <a:pt x="589" y="198"/>
                  <a:pt x="592" y="189"/>
                  <a:pt x="593" y="182"/>
                </a:cubicBezTo>
                <a:cubicBezTo>
                  <a:pt x="595" y="175"/>
                  <a:pt x="596" y="171"/>
                  <a:pt x="596" y="171"/>
                </a:cubicBezTo>
                <a:cubicBezTo>
                  <a:pt x="596" y="171"/>
                  <a:pt x="595" y="175"/>
                  <a:pt x="593" y="182"/>
                </a:cubicBezTo>
                <a:cubicBezTo>
                  <a:pt x="590" y="188"/>
                  <a:pt x="587" y="197"/>
                  <a:pt x="581" y="208"/>
                </a:cubicBezTo>
                <a:cubicBezTo>
                  <a:pt x="580" y="210"/>
                  <a:pt x="578" y="213"/>
                  <a:pt x="577" y="215"/>
                </a:cubicBezTo>
                <a:cubicBezTo>
                  <a:pt x="576" y="217"/>
                  <a:pt x="575" y="218"/>
                  <a:pt x="574" y="219"/>
                </a:cubicBezTo>
                <a:cubicBezTo>
                  <a:pt x="573" y="221"/>
                  <a:pt x="572" y="222"/>
                  <a:pt x="571" y="223"/>
                </a:cubicBezTo>
                <a:cubicBezTo>
                  <a:pt x="567" y="228"/>
                  <a:pt x="561" y="233"/>
                  <a:pt x="555" y="236"/>
                </a:cubicBezTo>
                <a:cubicBezTo>
                  <a:pt x="549" y="239"/>
                  <a:pt x="542" y="242"/>
                  <a:pt x="534" y="244"/>
                </a:cubicBezTo>
                <a:cubicBezTo>
                  <a:pt x="527" y="246"/>
                  <a:pt x="519" y="248"/>
                  <a:pt x="511" y="251"/>
                </a:cubicBezTo>
                <a:cubicBezTo>
                  <a:pt x="503" y="255"/>
                  <a:pt x="497" y="261"/>
                  <a:pt x="491" y="266"/>
                </a:cubicBezTo>
                <a:cubicBezTo>
                  <a:pt x="485" y="272"/>
                  <a:pt x="480" y="278"/>
                  <a:pt x="476" y="285"/>
                </a:cubicBezTo>
                <a:cubicBezTo>
                  <a:pt x="467" y="297"/>
                  <a:pt x="460" y="309"/>
                  <a:pt x="454" y="320"/>
                </a:cubicBezTo>
                <a:cubicBezTo>
                  <a:pt x="453" y="322"/>
                  <a:pt x="452" y="324"/>
                  <a:pt x="452" y="325"/>
                </a:cubicBezTo>
                <a:cubicBezTo>
                  <a:pt x="452" y="320"/>
                  <a:pt x="452" y="315"/>
                  <a:pt x="452" y="310"/>
                </a:cubicBezTo>
                <a:cubicBezTo>
                  <a:pt x="453" y="285"/>
                  <a:pt x="457" y="262"/>
                  <a:pt x="462" y="242"/>
                </a:cubicBezTo>
                <a:cubicBezTo>
                  <a:pt x="467" y="223"/>
                  <a:pt x="475" y="208"/>
                  <a:pt x="480" y="197"/>
                </a:cubicBezTo>
                <a:cubicBezTo>
                  <a:pt x="486" y="187"/>
                  <a:pt x="490" y="182"/>
                  <a:pt x="490" y="182"/>
                </a:cubicBezTo>
                <a:cubicBezTo>
                  <a:pt x="490" y="182"/>
                  <a:pt x="486" y="187"/>
                  <a:pt x="479" y="197"/>
                </a:cubicBezTo>
                <a:cubicBezTo>
                  <a:pt x="473" y="207"/>
                  <a:pt x="464" y="221"/>
                  <a:pt x="457" y="241"/>
                </a:cubicBezTo>
                <a:cubicBezTo>
                  <a:pt x="451" y="259"/>
                  <a:pt x="445" y="280"/>
                  <a:pt x="442" y="304"/>
                </a:cubicBezTo>
                <a:cubicBezTo>
                  <a:pt x="437" y="294"/>
                  <a:pt x="430" y="281"/>
                  <a:pt x="424" y="268"/>
                </a:cubicBezTo>
                <a:cubicBezTo>
                  <a:pt x="421" y="261"/>
                  <a:pt x="418" y="254"/>
                  <a:pt x="416" y="247"/>
                </a:cubicBezTo>
                <a:cubicBezTo>
                  <a:pt x="414" y="240"/>
                  <a:pt x="413" y="233"/>
                  <a:pt x="412" y="228"/>
                </a:cubicBezTo>
                <a:cubicBezTo>
                  <a:pt x="412" y="225"/>
                  <a:pt x="412" y="222"/>
                  <a:pt x="411" y="220"/>
                </a:cubicBezTo>
                <a:cubicBezTo>
                  <a:pt x="411" y="217"/>
                  <a:pt x="411" y="215"/>
                  <a:pt x="411" y="214"/>
                </a:cubicBezTo>
                <a:cubicBezTo>
                  <a:pt x="411" y="210"/>
                  <a:pt x="411" y="208"/>
                  <a:pt x="411" y="208"/>
                </a:cubicBezTo>
                <a:cubicBezTo>
                  <a:pt x="411" y="208"/>
                  <a:pt x="411" y="210"/>
                  <a:pt x="411" y="214"/>
                </a:cubicBezTo>
                <a:cubicBezTo>
                  <a:pt x="411" y="215"/>
                  <a:pt x="410" y="217"/>
                  <a:pt x="410" y="220"/>
                </a:cubicBezTo>
                <a:cubicBezTo>
                  <a:pt x="410" y="222"/>
                  <a:pt x="410" y="225"/>
                  <a:pt x="411" y="228"/>
                </a:cubicBezTo>
                <a:cubicBezTo>
                  <a:pt x="411" y="234"/>
                  <a:pt x="412" y="240"/>
                  <a:pt x="413" y="248"/>
                </a:cubicBezTo>
                <a:cubicBezTo>
                  <a:pt x="415" y="255"/>
                  <a:pt x="417" y="262"/>
                  <a:pt x="420" y="270"/>
                </a:cubicBezTo>
                <a:cubicBezTo>
                  <a:pt x="425" y="284"/>
                  <a:pt x="432" y="299"/>
                  <a:pt x="436" y="309"/>
                </a:cubicBezTo>
                <a:cubicBezTo>
                  <a:pt x="438" y="315"/>
                  <a:pt x="439" y="319"/>
                  <a:pt x="440" y="323"/>
                </a:cubicBezTo>
                <a:cubicBezTo>
                  <a:pt x="440" y="323"/>
                  <a:pt x="440" y="323"/>
                  <a:pt x="440" y="323"/>
                </a:cubicBezTo>
                <a:cubicBezTo>
                  <a:pt x="439" y="338"/>
                  <a:pt x="439" y="357"/>
                  <a:pt x="439" y="357"/>
                </a:cubicBezTo>
                <a:cubicBezTo>
                  <a:pt x="439" y="367"/>
                  <a:pt x="439" y="378"/>
                  <a:pt x="439" y="389"/>
                </a:cubicBezTo>
                <a:cubicBezTo>
                  <a:pt x="441" y="417"/>
                  <a:pt x="444" y="444"/>
                  <a:pt x="447" y="469"/>
                </a:cubicBezTo>
                <a:cubicBezTo>
                  <a:pt x="448" y="475"/>
                  <a:pt x="449" y="482"/>
                  <a:pt x="450" y="488"/>
                </a:cubicBezTo>
                <a:cubicBezTo>
                  <a:pt x="452" y="494"/>
                  <a:pt x="453" y="500"/>
                  <a:pt x="454" y="506"/>
                </a:cubicBezTo>
                <a:cubicBezTo>
                  <a:pt x="455" y="512"/>
                  <a:pt x="457" y="517"/>
                  <a:pt x="458" y="522"/>
                </a:cubicBezTo>
                <a:cubicBezTo>
                  <a:pt x="459" y="527"/>
                  <a:pt x="460" y="532"/>
                  <a:pt x="461" y="537"/>
                </a:cubicBezTo>
                <a:cubicBezTo>
                  <a:pt x="461" y="539"/>
                  <a:pt x="462" y="541"/>
                  <a:pt x="462" y="544"/>
                </a:cubicBezTo>
                <a:cubicBezTo>
                  <a:pt x="462" y="545"/>
                  <a:pt x="462" y="547"/>
                  <a:pt x="462" y="549"/>
                </a:cubicBezTo>
                <a:cubicBezTo>
                  <a:pt x="453" y="534"/>
                  <a:pt x="439" y="521"/>
                  <a:pt x="423" y="513"/>
                </a:cubicBezTo>
                <a:cubicBezTo>
                  <a:pt x="404" y="503"/>
                  <a:pt x="385" y="495"/>
                  <a:pt x="369" y="480"/>
                </a:cubicBezTo>
                <a:cubicBezTo>
                  <a:pt x="358" y="470"/>
                  <a:pt x="357" y="455"/>
                  <a:pt x="354" y="442"/>
                </a:cubicBezTo>
                <a:cubicBezTo>
                  <a:pt x="351" y="434"/>
                  <a:pt x="352" y="433"/>
                  <a:pt x="355" y="426"/>
                </a:cubicBezTo>
                <a:cubicBezTo>
                  <a:pt x="359" y="419"/>
                  <a:pt x="361" y="412"/>
                  <a:pt x="362" y="404"/>
                </a:cubicBezTo>
                <a:cubicBezTo>
                  <a:pt x="367" y="375"/>
                  <a:pt x="358" y="346"/>
                  <a:pt x="342" y="321"/>
                </a:cubicBezTo>
                <a:cubicBezTo>
                  <a:pt x="360" y="353"/>
                  <a:pt x="366" y="393"/>
                  <a:pt x="348" y="425"/>
                </a:cubicBezTo>
                <a:cubicBezTo>
                  <a:pt x="335" y="396"/>
                  <a:pt x="312" y="376"/>
                  <a:pt x="282" y="368"/>
                </a:cubicBezTo>
                <a:cubicBezTo>
                  <a:pt x="295" y="373"/>
                  <a:pt x="307" y="379"/>
                  <a:pt x="318" y="389"/>
                </a:cubicBezTo>
                <a:cubicBezTo>
                  <a:pt x="324" y="394"/>
                  <a:pt x="329" y="401"/>
                  <a:pt x="333" y="408"/>
                </a:cubicBezTo>
                <a:cubicBezTo>
                  <a:pt x="336" y="412"/>
                  <a:pt x="338" y="416"/>
                  <a:pt x="339" y="420"/>
                </a:cubicBezTo>
                <a:cubicBezTo>
                  <a:pt x="342" y="426"/>
                  <a:pt x="344" y="428"/>
                  <a:pt x="338" y="431"/>
                </a:cubicBezTo>
                <a:cubicBezTo>
                  <a:pt x="307" y="444"/>
                  <a:pt x="259" y="430"/>
                  <a:pt x="239" y="404"/>
                </a:cubicBezTo>
                <a:cubicBezTo>
                  <a:pt x="259" y="434"/>
                  <a:pt x="312" y="452"/>
                  <a:pt x="345" y="436"/>
                </a:cubicBezTo>
                <a:cubicBezTo>
                  <a:pt x="351" y="458"/>
                  <a:pt x="350" y="479"/>
                  <a:pt x="368" y="495"/>
                </a:cubicBezTo>
                <a:cubicBezTo>
                  <a:pt x="348" y="504"/>
                  <a:pt x="330" y="509"/>
                  <a:pt x="307" y="505"/>
                </a:cubicBezTo>
                <a:cubicBezTo>
                  <a:pt x="294" y="503"/>
                  <a:pt x="281" y="500"/>
                  <a:pt x="268" y="497"/>
                </a:cubicBezTo>
                <a:cubicBezTo>
                  <a:pt x="261" y="496"/>
                  <a:pt x="255" y="495"/>
                  <a:pt x="249" y="494"/>
                </a:cubicBezTo>
                <a:cubicBezTo>
                  <a:pt x="246" y="489"/>
                  <a:pt x="243" y="485"/>
                  <a:pt x="239" y="481"/>
                </a:cubicBezTo>
                <a:cubicBezTo>
                  <a:pt x="208" y="442"/>
                  <a:pt x="155" y="427"/>
                  <a:pt x="108" y="443"/>
                </a:cubicBezTo>
                <a:cubicBezTo>
                  <a:pt x="157" y="430"/>
                  <a:pt x="208" y="450"/>
                  <a:pt x="235" y="491"/>
                </a:cubicBezTo>
                <a:cubicBezTo>
                  <a:pt x="207" y="488"/>
                  <a:pt x="182" y="489"/>
                  <a:pt x="156" y="497"/>
                </a:cubicBezTo>
                <a:cubicBezTo>
                  <a:pt x="140" y="502"/>
                  <a:pt x="125" y="509"/>
                  <a:pt x="110" y="516"/>
                </a:cubicBezTo>
                <a:cubicBezTo>
                  <a:pt x="110" y="516"/>
                  <a:pt x="110" y="516"/>
                  <a:pt x="110" y="516"/>
                </a:cubicBezTo>
                <a:cubicBezTo>
                  <a:pt x="110" y="516"/>
                  <a:pt x="110" y="516"/>
                  <a:pt x="110" y="516"/>
                </a:cubicBezTo>
                <a:cubicBezTo>
                  <a:pt x="108" y="517"/>
                  <a:pt x="105" y="518"/>
                  <a:pt x="105" y="519"/>
                </a:cubicBezTo>
                <a:cubicBezTo>
                  <a:pt x="105" y="519"/>
                  <a:pt x="105" y="519"/>
                  <a:pt x="105" y="519"/>
                </a:cubicBezTo>
                <a:cubicBezTo>
                  <a:pt x="105" y="519"/>
                  <a:pt x="97" y="519"/>
                  <a:pt x="92" y="524"/>
                </a:cubicBezTo>
                <a:cubicBezTo>
                  <a:pt x="87" y="529"/>
                  <a:pt x="87" y="537"/>
                  <a:pt x="87" y="537"/>
                </a:cubicBezTo>
                <a:cubicBezTo>
                  <a:pt x="87" y="537"/>
                  <a:pt x="95" y="537"/>
                  <a:pt x="100" y="532"/>
                </a:cubicBezTo>
                <a:cubicBezTo>
                  <a:pt x="104" y="528"/>
                  <a:pt x="105" y="521"/>
                  <a:pt x="105" y="519"/>
                </a:cubicBezTo>
                <a:cubicBezTo>
                  <a:pt x="106" y="519"/>
                  <a:pt x="108" y="518"/>
                  <a:pt x="109" y="518"/>
                </a:cubicBezTo>
                <a:cubicBezTo>
                  <a:pt x="108" y="519"/>
                  <a:pt x="108" y="522"/>
                  <a:pt x="108" y="525"/>
                </a:cubicBezTo>
                <a:cubicBezTo>
                  <a:pt x="109" y="529"/>
                  <a:pt x="114" y="532"/>
                  <a:pt x="114" y="532"/>
                </a:cubicBezTo>
                <a:cubicBezTo>
                  <a:pt x="114" y="532"/>
                  <a:pt x="117" y="528"/>
                  <a:pt x="116" y="523"/>
                </a:cubicBezTo>
                <a:cubicBezTo>
                  <a:pt x="115" y="520"/>
                  <a:pt x="113" y="518"/>
                  <a:pt x="111" y="517"/>
                </a:cubicBezTo>
                <a:cubicBezTo>
                  <a:pt x="130" y="509"/>
                  <a:pt x="150" y="502"/>
                  <a:pt x="170" y="499"/>
                </a:cubicBezTo>
                <a:cubicBezTo>
                  <a:pt x="203" y="493"/>
                  <a:pt x="235" y="500"/>
                  <a:pt x="267" y="509"/>
                </a:cubicBezTo>
                <a:cubicBezTo>
                  <a:pt x="245" y="525"/>
                  <a:pt x="221" y="540"/>
                  <a:pt x="194" y="546"/>
                </a:cubicBezTo>
                <a:cubicBezTo>
                  <a:pt x="159" y="555"/>
                  <a:pt x="120" y="548"/>
                  <a:pt x="89" y="571"/>
                </a:cubicBezTo>
                <a:cubicBezTo>
                  <a:pt x="121" y="550"/>
                  <a:pt x="160" y="560"/>
                  <a:pt x="196" y="553"/>
                </a:cubicBezTo>
                <a:cubicBezTo>
                  <a:pt x="224" y="548"/>
                  <a:pt x="255" y="534"/>
                  <a:pt x="279" y="516"/>
                </a:cubicBezTo>
                <a:cubicBezTo>
                  <a:pt x="283" y="513"/>
                  <a:pt x="287" y="515"/>
                  <a:pt x="292" y="516"/>
                </a:cubicBezTo>
                <a:cubicBezTo>
                  <a:pt x="302" y="519"/>
                  <a:pt x="312" y="522"/>
                  <a:pt x="322" y="523"/>
                </a:cubicBezTo>
                <a:cubicBezTo>
                  <a:pt x="336" y="524"/>
                  <a:pt x="350" y="522"/>
                  <a:pt x="363" y="518"/>
                </a:cubicBezTo>
                <a:cubicBezTo>
                  <a:pt x="370" y="515"/>
                  <a:pt x="376" y="512"/>
                  <a:pt x="383" y="511"/>
                </a:cubicBezTo>
                <a:cubicBezTo>
                  <a:pt x="391" y="510"/>
                  <a:pt x="395" y="514"/>
                  <a:pt x="402" y="517"/>
                </a:cubicBezTo>
                <a:cubicBezTo>
                  <a:pt x="417" y="526"/>
                  <a:pt x="431" y="534"/>
                  <a:pt x="441" y="548"/>
                </a:cubicBezTo>
                <a:cubicBezTo>
                  <a:pt x="407" y="538"/>
                  <a:pt x="370" y="546"/>
                  <a:pt x="342" y="567"/>
                </a:cubicBezTo>
                <a:cubicBezTo>
                  <a:pt x="316" y="587"/>
                  <a:pt x="285" y="594"/>
                  <a:pt x="254" y="605"/>
                </a:cubicBezTo>
                <a:cubicBezTo>
                  <a:pt x="272" y="600"/>
                  <a:pt x="291" y="596"/>
                  <a:pt x="309" y="591"/>
                </a:cubicBezTo>
                <a:cubicBezTo>
                  <a:pt x="331" y="584"/>
                  <a:pt x="348" y="568"/>
                  <a:pt x="369" y="560"/>
                </a:cubicBezTo>
                <a:cubicBezTo>
                  <a:pt x="349" y="604"/>
                  <a:pt x="314" y="630"/>
                  <a:pt x="272" y="651"/>
                </a:cubicBezTo>
                <a:cubicBezTo>
                  <a:pt x="302" y="639"/>
                  <a:pt x="331" y="624"/>
                  <a:pt x="353" y="599"/>
                </a:cubicBezTo>
                <a:cubicBezTo>
                  <a:pt x="363" y="588"/>
                  <a:pt x="372" y="575"/>
                  <a:pt x="379" y="561"/>
                </a:cubicBezTo>
                <a:cubicBezTo>
                  <a:pt x="386" y="549"/>
                  <a:pt x="418" y="555"/>
                  <a:pt x="430" y="558"/>
                </a:cubicBezTo>
                <a:cubicBezTo>
                  <a:pt x="437" y="560"/>
                  <a:pt x="444" y="563"/>
                  <a:pt x="450" y="568"/>
                </a:cubicBezTo>
                <a:cubicBezTo>
                  <a:pt x="456" y="572"/>
                  <a:pt x="457" y="584"/>
                  <a:pt x="459" y="590"/>
                </a:cubicBezTo>
                <a:cubicBezTo>
                  <a:pt x="459" y="590"/>
                  <a:pt x="460" y="599"/>
                  <a:pt x="460" y="599"/>
                </a:cubicBezTo>
                <a:cubicBezTo>
                  <a:pt x="462" y="616"/>
                  <a:pt x="463" y="634"/>
                  <a:pt x="462" y="651"/>
                </a:cubicBezTo>
                <a:cubicBezTo>
                  <a:pt x="461" y="678"/>
                  <a:pt x="466" y="706"/>
                  <a:pt x="473" y="731"/>
                </a:cubicBezTo>
                <a:cubicBezTo>
                  <a:pt x="496" y="805"/>
                  <a:pt x="601" y="741"/>
                  <a:pt x="646" y="785"/>
                </a:cubicBezTo>
                <a:cubicBezTo>
                  <a:pt x="669" y="808"/>
                  <a:pt x="688" y="834"/>
                  <a:pt x="711" y="856"/>
                </a:cubicBezTo>
                <a:cubicBezTo>
                  <a:pt x="728" y="872"/>
                  <a:pt x="748" y="882"/>
                  <a:pt x="768" y="891"/>
                </a:cubicBezTo>
                <a:cubicBezTo>
                  <a:pt x="816" y="913"/>
                  <a:pt x="867" y="930"/>
                  <a:pt x="900" y="974"/>
                </a:cubicBezTo>
                <a:cubicBezTo>
                  <a:pt x="854" y="939"/>
                  <a:pt x="798" y="924"/>
                  <a:pt x="742" y="926"/>
                </a:cubicBezTo>
                <a:cubicBezTo>
                  <a:pt x="728" y="926"/>
                  <a:pt x="715" y="927"/>
                  <a:pt x="701" y="929"/>
                </a:cubicBezTo>
                <a:cubicBezTo>
                  <a:pt x="693" y="930"/>
                  <a:pt x="686" y="931"/>
                  <a:pt x="678" y="932"/>
                </a:cubicBezTo>
                <a:cubicBezTo>
                  <a:pt x="674" y="927"/>
                  <a:pt x="670" y="921"/>
                  <a:pt x="667" y="916"/>
                </a:cubicBezTo>
                <a:cubicBezTo>
                  <a:pt x="651" y="895"/>
                  <a:pt x="632" y="870"/>
                  <a:pt x="606" y="861"/>
                </a:cubicBezTo>
                <a:cubicBezTo>
                  <a:pt x="579" y="853"/>
                  <a:pt x="551" y="861"/>
                  <a:pt x="524" y="862"/>
                </a:cubicBezTo>
                <a:cubicBezTo>
                  <a:pt x="496" y="864"/>
                  <a:pt x="465" y="854"/>
                  <a:pt x="440" y="843"/>
                </a:cubicBezTo>
                <a:cubicBezTo>
                  <a:pt x="435" y="841"/>
                  <a:pt x="415" y="835"/>
                  <a:pt x="414" y="829"/>
                </a:cubicBezTo>
                <a:cubicBezTo>
                  <a:pt x="413" y="818"/>
                  <a:pt x="411" y="807"/>
                  <a:pt x="405" y="798"/>
                </a:cubicBezTo>
                <a:cubicBezTo>
                  <a:pt x="390" y="778"/>
                  <a:pt x="373" y="760"/>
                  <a:pt x="350" y="751"/>
                </a:cubicBezTo>
                <a:cubicBezTo>
                  <a:pt x="364" y="757"/>
                  <a:pt x="375" y="766"/>
                  <a:pt x="384" y="778"/>
                </a:cubicBezTo>
                <a:cubicBezTo>
                  <a:pt x="395" y="791"/>
                  <a:pt x="409" y="809"/>
                  <a:pt x="409" y="827"/>
                </a:cubicBezTo>
                <a:cubicBezTo>
                  <a:pt x="378" y="809"/>
                  <a:pt x="350" y="788"/>
                  <a:pt x="317" y="775"/>
                </a:cubicBezTo>
                <a:cubicBezTo>
                  <a:pt x="288" y="764"/>
                  <a:pt x="260" y="760"/>
                  <a:pt x="230" y="760"/>
                </a:cubicBezTo>
                <a:cubicBezTo>
                  <a:pt x="272" y="763"/>
                  <a:pt x="310" y="775"/>
                  <a:pt x="346" y="799"/>
                </a:cubicBezTo>
                <a:cubicBezTo>
                  <a:pt x="365" y="811"/>
                  <a:pt x="382" y="825"/>
                  <a:pt x="400" y="838"/>
                </a:cubicBezTo>
                <a:cubicBezTo>
                  <a:pt x="421" y="851"/>
                  <a:pt x="443" y="863"/>
                  <a:pt x="467" y="872"/>
                </a:cubicBezTo>
                <a:cubicBezTo>
                  <a:pt x="421" y="881"/>
                  <a:pt x="378" y="894"/>
                  <a:pt x="332" y="876"/>
                </a:cubicBezTo>
                <a:cubicBezTo>
                  <a:pt x="356" y="888"/>
                  <a:pt x="379" y="891"/>
                  <a:pt x="405" y="889"/>
                </a:cubicBezTo>
                <a:cubicBezTo>
                  <a:pt x="421" y="888"/>
                  <a:pt x="437" y="885"/>
                  <a:pt x="452" y="883"/>
                </a:cubicBezTo>
                <a:cubicBezTo>
                  <a:pt x="465" y="881"/>
                  <a:pt x="481" y="876"/>
                  <a:pt x="494" y="880"/>
                </a:cubicBezTo>
                <a:cubicBezTo>
                  <a:pt x="523" y="888"/>
                  <a:pt x="552" y="879"/>
                  <a:pt x="582" y="883"/>
                </a:cubicBezTo>
                <a:cubicBezTo>
                  <a:pt x="611" y="886"/>
                  <a:pt x="629" y="915"/>
                  <a:pt x="643" y="938"/>
                </a:cubicBezTo>
                <a:cubicBezTo>
                  <a:pt x="612" y="945"/>
                  <a:pt x="581" y="955"/>
                  <a:pt x="553" y="971"/>
                </a:cubicBezTo>
                <a:cubicBezTo>
                  <a:pt x="539" y="979"/>
                  <a:pt x="521" y="1001"/>
                  <a:pt x="504" y="999"/>
                </a:cubicBezTo>
                <a:cubicBezTo>
                  <a:pt x="487" y="996"/>
                  <a:pt x="470" y="985"/>
                  <a:pt x="456" y="977"/>
                </a:cubicBezTo>
                <a:cubicBezTo>
                  <a:pt x="428" y="961"/>
                  <a:pt x="399" y="946"/>
                  <a:pt x="370" y="932"/>
                </a:cubicBezTo>
                <a:cubicBezTo>
                  <a:pt x="359" y="927"/>
                  <a:pt x="348" y="922"/>
                  <a:pt x="336" y="920"/>
                </a:cubicBezTo>
                <a:cubicBezTo>
                  <a:pt x="328" y="918"/>
                  <a:pt x="329" y="918"/>
                  <a:pt x="324" y="913"/>
                </a:cubicBezTo>
                <a:cubicBezTo>
                  <a:pt x="320" y="906"/>
                  <a:pt x="313" y="902"/>
                  <a:pt x="307" y="899"/>
                </a:cubicBezTo>
                <a:cubicBezTo>
                  <a:pt x="295" y="894"/>
                  <a:pt x="282" y="891"/>
                  <a:pt x="274" y="880"/>
                </a:cubicBezTo>
                <a:cubicBezTo>
                  <a:pt x="267" y="872"/>
                  <a:pt x="264" y="861"/>
                  <a:pt x="260" y="851"/>
                </a:cubicBezTo>
                <a:cubicBezTo>
                  <a:pt x="258" y="846"/>
                  <a:pt x="256" y="840"/>
                  <a:pt x="253" y="835"/>
                </a:cubicBezTo>
                <a:cubicBezTo>
                  <a:pt x="252" y="833"/>
                  <a:pt x="251" y="831"/>
                  <a:pt x="249" y="829"/>
                </a:cubicBezTo>
                <a:cubicBezTo>
                  <a:pt x="247" y="827"/>
                  <a:pt x="246" y="825"/>
                  <a:pt x="244" y="823"/>
                </a:cubicBezTo>
                <a:cubicBezTo>
                  <a:pt x="240" y="820"/>
                  <a:pt x="241" y="817"/>
                  <a:pt x="239" y="813"/>
                </a:cubicBezTo>
                <a:cubicBezTo>
                  <a:pt x="226" y="790"/>
                  <a:pt x="200" y="772"/>
                  <a:pt x="175" y="765"/>
                </a:cubicBezTo>
                <a:cubicBezTo>
                  <a:pt x="198" y="773"/>
                  <a:pt x="224" y="792"/>
                  <a:pt x="234" y="816"/>
                </a:cubicBezTo>
                <a:cubicBezTo>
                  <a:pt x="220" y="807"/>
                  <a:pt x="204" y="805"/>
                  <a:pt x="188" y="802"/>
                </a:cubicBezTo>
                <a:cubicBezTo>
                  <a:pt x="160" y="796"/>
                  <a:pt x="132" y="791"/>
                  <a:pt x="103" y="788"/>
                </a:cubicBezTo>
                <a:cubicBezTo>
                  <a:pt x="130" y="792"/>
                  <a:pt x="156" y="799"/>
                  <a:pt x="182" y="806"/>
                </a:cubicBezTo>
                <a:cubicBezTo>
                  <a:pt x="193" y="809"/>
                  <a:pt x="203" y="811"/>
                  <a:pt x="214" y="815"/>
                </a:cubicBezTo>
                <a:cubicBezTo>
                  <a:pt x="233" y="823"/>
                  <a:pt x="243" y="836"/>
                  <a:pt x="250" y="856"/>
                </a:cubicBezTo>
                <a:cubicBezTo>
                  <a:pt x="254" y="868"/>
                  <a:pt x="256" y="879"/>
                  <a:pt x="263" y="890"/>
                </a:cubicBezTo>
                <a:cubicBezTo>
                  <a:pt x="265" y="893"/>
                  <a:pt x="276" y="903"/>
                  <a:pt x="277" y="903"/>
                </a:cubicBezTo>
                <a:cubicBezTo>
                  <a:pt x="284" y="907"/>
                  <a:pt x="291" y="910"/>
                  <a:pt x="298" y="913"/>
                </a:cubicBezTo>
                <a:cubicBezTo>
                  <a:pt x="247" y="909"/>
                  <a:pt x="197" y="918"/>
                  <a:pt x="147" y="927"/>
                </a:cubicBezTo>
                <a:cubicBezTo>
                  <a:pt x="197" y="921"/>
                  <a:pt x="248" y="915"/>
                  <a:pt x="298" y="923"/>
                </a:cubicBezTo>
                <a:cubicBezTo>
                  <a:pt x="351" y="932"/>
                  <a:pt x="398" y="963"/>
                  <a:pt x="441" y="993"/>
                </a:cubicBezTo>
                <a:cubicBezTo>
                  <a:pt x="401" y="1008"/>
                  <a:pt x="352" y="1078"/>
                  <a:pt x="307" y="1041"/>
                </a:cubicBezTo>
                <a:cubicBezTo>
                  <a:pt x="299" y="1035"/>
                  <a:pt x="292" y="1028"/>
                  <a:pt x="283" y="1023"/>
                </a:cubicBezTo>
                <a:cubicBezTo>
                  <a:pt x="268" y="1017"/>
                  <a:pt x="253" y="1013"/>
                  <a:pt x="238" y="1011"/>
                </a:cubicBezTo>
                <a:cubicBezTo>
                  <a:pt x="212" y="1007"/>
                  <a:pt x="185" y="1008"/>
                  <a:pt x="159" y="1011"/>
                </a:cubicBezTo>
                <a:cubicBezTo>
                  <a:pt x="187" y="1010"/>
                  <a:pt x="215" y="1010"/>
                  <a:pt x="242" y="1017"/>
                </a:cubicBezTo>
                <a:cubicBezTo>
                  <a:pt x="257" y="1020"/>
                  <a:pt x="271" y="1026"/>
                  <a:pt x="285" y="1035"/>
                </a:cubicBezTo>
                <a:cubicBezTo>
                  <a:pt x="294" y="1040"/>
                  <a:pt x="300" y="1050"/>
                  <a:pt x="308" y="1056"/>
                </a:cubicBezTo>
                <a:cubicBezTo>
                  <a:pt x="270" y="1059"/>
                  <a:pt x="232" y="1058"/>
                  <a:pt x="194" y="1067"/>
                </a:cubicBezTo>
                <a:cubicBezTo>
                  <a:pt x="163" y="1075"/>
                  <a:pt x="134" y="1088"/>
                  <a:pt x="105" y="1102"/>
                </a:cubicBezTo>
                <a:cubicBezTo>
                  <a:pt x="131" y="1091"/>
                  <a:pt x="157" y="1082"/>
                  <a:pt x="185" y="1076"/>
                </a:cubicBezTo>
                <a:cubicBezTo>
                  <a:pt x="223" y="1067"/>
                  <a:pt x="260" y="1070"/>
                  <a:pt x="298" y="1070"/>
                </a:cubicBezTo>
                <a:cubicBezTo>
                  <a:pt x="288" y="1078"/>
                  <a:pt x="281" y="1089"/>
                  <a:pt x="271" y="1097"/>
                </a:cubicBezTo>
                <a:cubicBezTo>
                  <a:pt x="261" y="1105"/>
                  <a:pt x="250" y="1111"/>
                  <a:pt x="238" y="1115"/>
                </a:cubicBezTo>
                <a:cubicBezTo>
                  <a:pt x="217" y="1122"/>
                  <a:pt x="195" y="1124"/>
                  <a:pt x="173" y="1126"/>
                </a:cubicBezTo>
                <a:cubicBezTo>
                  <a:pt x="172" y="1122"/>
                  <a:pt x="168" y="1113"/>
                  <a:pt x="159" y="1108"/>
                </a:cubicBezTo>
                <a:cubicBezTo>
                  <a:pt x="149" y="1102"/>
                  <a:pt x="135" y="1106"/>
                  <a:pt x="135" y="1106"/>
                </a:cubicBezTo>
                <a:cubicBezTo>
                  <a:pt x="135" y="1106"/>
                  <a:pt x="139" y="1120"/>
                  <a:pt x="150" y="1126"/>
                </a:cubicBezTo>
                <a:cubicBezTo>
                  <a:pt x="160" y="1132"/>
                  <a:pt x="174" y="1128"/>
                  <a:pt x="174" y="1128"/>
                </a:cubicBezTo>
                <a:cubicBezTo>
                  <a:pt x="174" y="1128"/>
                  <a:pt x="174" y="1127"/>
                  <a:pt x="173" y="1126"/>
                </a:cubicBezTo>
                <a:cubicBezTo>
                  <a:pt x="205" y="1125"/>
                  <a:pt x="239" y="1124"/>
                  <a:pt x="268" y="1107"/>
                </a:cubicBezTo>
                <a:cubicBezTo>
                  <a:pt x="282" y="1098"/>
                  <a:pt x="292" y="1085"/>
                  <a:pt x="306" y="1076"/>
                </a:cubicBezTo>
                <a:cubicBezTo>
                  <a:pt x="321" y="1066"/>
                  <a:pt x="339" y="1069"/>
                  <a:pt x="356" y="1065"/>
                </a:cubicBezTo>
                <a:cubicBezTo>
                  <a:pt x="391" y="1056"/>
                  <a:pt x="416" y="1025"/>
                  <a:pt x="451" y="1015"/>
                </a:cubicBezTo>
                <a:cubicBezTo>
                  <a:pt x="467" y="1010"/>
                  <a:pt x="476" y="1016"/>
                  <a:pt x="491" y="1021"/>
                </a:cubicBezTo>
                <a:cubicBezTo>
                  <a:pt x="508" y="1027"/>
                  <a:pt x="524" y="1025"/>
                  <a:pt x="539" y="1015"/>
                </a:cubicBezTo>
                <a:cubicBezTo>
                  <a:pt x="598" y="975"/>
                  <a:pt x="669" y="967"/>
                  <a:pt x="739" y="968"/>
                </a:cubicBezTo>
                <a:cubicBezTo>
                  <a:pt x="800" y="969"/>
                  <a:pt x="881" y="999"/>
                  <a:pt x="899" y="1065"/>
                </a:cubicBezTo>
                <a:cubicBezTo>
                  <a:pt x="910" y="1105"/>
                  <a:pt x="915" y="1147"/>
                  <a:pt x="911" y="1189"/>
                </a:cubicBezTo>
                <a:cubicBezTo>
                  <a:pt x="908" y="1218"/>
                  <a:pt x="905" y="1302"/>
                  <a:pt x="905" y="1332"/>
                </a:cubicBezTo>
                <a:cubicBezTo>
                  <a:pt x="904" y="1361"/>
                  <a:pt x="909" y="1390"/>
                  <a:pt x="903" y="1419"/>
                </a:cubicBezTo>
                <a:cubicBezTo>
                  <a:pt x="895" y="1455"/>
                  <a:pt x="876" y="1474"/>
                  <a:pt x="848" y="1495"/>
                </a:cubicBezTo>
                <a:cubicBezTo>
                  <a:pt x="786" y="1543"/>
                  <a:pt x="722" y="1587"/>
                  <a:pt x="663" y="1638"/>
                </a:cubicBezTo>
                <a:cubicBezTo>
                  <a:pt x="657" y="1643"/>
                  <a:pt x="651" y="1649"/>
                  <a:pt x="645" y="1654"/>
                </a:cubicBezTo>
                <a:cubicBezTo>
                  <a:pt x="639" y="1660"/>
                  <a:pt x="632" y="1660"/>
                  <a:pt x="625" y="1662"/>
                </a:cubicBezTo>
                <a:cubicBezTo>
                  <a:pt x="611" y="1666"/>
                  <a:pt x="598" y="1669"/>
                  <a:pt x="584" y="1671"/>
                </a:cubicBezTo>
                <a:cubicBezTo>
                  <a:pt x="563" y="1674"/>
                  <a:pt x="544" y="1680"/>
                  <a:pt x="525" y="1690"/>
                </a:cubicBezTo>
                <a:cubicBezTo>
                  <a:pt x="496" y="1704"/>
                  <a:pt x="469" y="1721"/>
                  <a:pt x="437" y="1727"/>
                </a:cubicBezTo>
                <a:cubicBezTo>
                  <a:pt x="405" y="1733"/>
                  <a:pt x="372" y="1722"/>
                  <a:pt x="340" y="1725"/>
                </a:cubicBezTo>
                <a:cubicBezTo>
                  <a:pt x="284" y="1730"/>
                  <a:pt x="228" y="1748"/>
                  <a:pt x="173" y="1760"/>
                </a:cubicBezTo>
                <a:cubicBezTo>
                  <a:pt x="115" y="1773"/>
                  <a:pt x="54" y="1749"/>
                  <a:pt x="0" y="1780"/>
                </a:cubicBezTo>
                <a:cubicBezTo>
                  <a:pt x="53" y="1754"/>
                  <a:pt x="107" y="1780"/>
                  <a:pt x="162" y="1774"/>
                </a:cubicBezTo>
                <a:cubicBezTo>
                  <a:pt x="127" y="1792"/>
                  <a:pt x="95" y="1812"/>
                  <a:pt x="54" y="1811"/>
                </a:cubicBezTo>
                <a:cubicBezTo>
                  <a:pt x="106" y="1816"/>
                  <a:pt x="147" y="1783"/>
                  <a:pt x="195" y="1770"/>
                </a:cubicBezTo>
                <a:cubicBezTo>
                  <a:pt x="220" y="1763"/>
                  <a:pt x="247" y="1760"/>
                  <a:pt x="272" y="1756"/>
                </a:cubicBezTo>
                <a:cubicBezTo>
                  <a:pt x="299" y="1752"/>
                  <a:pt x="327" y="1747"/>
                  <a:pt x="354" y="1749"/>
                </a:cubicBezTo>
                <a:cubicBezTo>
                  <a:pt x="307" y="1763"/>
                  <a:pt x="266" y="1791"/>
                  <a:pt x="220" y="1806"/>
                </a:cubicBezTo>
                <a:cubicBezTo>
                  <a:pt x="183" y="1819"/>
                  <a:pt x="146" y="1820"/>
                  <a:pt x="107" y="1819"/>
                </a:cubicBezTo>
                <a:cubicBezTo>
                  <a:pt x="134" y="1822"/>
                  <a:pt x="160" y="1823"/>
                  <a:pt x="187" y="1821"/>
                </a:cubicBezTo>
                <a:cubicBezTo>
                  <a:pt x="181" y="1842"/>
                  <a:pt x="157" y="1850"/>
                  <a:pt x="139" y="1855"/>
                </a:cubicBezTo>
                <a:cubicBezTo>
                  <a:pt x="156" y="1852"/>
                  <a:pt x="174" y="1847"/>
                  <a:pt x="185" y="1832"/>
                </a:cubicBezTo>
                <a:cubicBezTo>
                  <a:pt x="188" y="1828"/>
                  <a:pt x="190" y="1824"/>
                  <a:pt x="191" y="1820"/>
                </a:cubicBezTo>
                <a:cubicBezTo>
                  <a:pt x="197" y="1819"/>
                  <a:pt x="203" y="1818"/>
                  <a:pt x="208" y="1817"/>
                </a:cubicBezTo>
                <a:cubicBezTo>
                  <a:pt x="220" y="1815"/>
                  <a:pt x="232" y="1811"/>
                  <a:pt x="243" y="1808"/>
                </a:cubicBezTo>
                <a:cubicBezTo>
                  <a:pt x="221" y="1828"/>
                  <a:pt x="203" y="1853"/>
                  <a:pt x="182" y="1874"/>
                </a:cubicBezTo>
                <a:cubicBezTo>
                  <a:pt x="163" y="1892"/>
                  <a:pt x="136" y="1913"/>
                  <a:pt x="109" y="1896"/>
                </a:cubicBezTo>
                <a:cubicBezTo>
                  <a:pt x="124" y="1907"/>
                  <a:pt x="141" y="1906"/>
                  <a:pt x="157" y="1898"/>
                </a:cubicBezTo>
                <a:cubicBezTo>
                  <a:pt x="156" y="1912"/>
                  <a:pt x="158" y="1924"/>
                  <a:pt x="151" y="1937"/>
                </a:cubicBezTo>
                <a:cubicBezTo>
                  <a:pt x="144" y="1951"/>
                  <a:pt x="135" y="1964"/>
                  <a:pt x="130" y="1979"/>
                </a:cubicBezTo>
                <a:cubicBezTo>
                  <a:pt x="138" y="1960"/>
                  <a:pt x="154" y="1944"/>
                  <a:pt x="160" y="1924"/>
                </a:cubicBezTo>
                <a:cubicBezTo>
                  <a:pt x="162" y="1918"/>
                  <a:pt x="160" y="1897"/>
                  <a:pt x="164" y="1894"/>
                </a:cubicBezTo>
                <a:cubicBezTo>
                  <a:pt x="175" y="1886"/>
                  <a:pt x="186" y="1878"/>
                  <a:pt x="196" y="1868"/>
                </a:cubicBezTo>
                <a:cubicBezTo>
                  <a:pt x="217" y="1849"/>
                  <a:pt x="236" y="1829"/>
                  <a:pt x="257" y="1811"/>
                </a:cubicBezTo>
                <a:cubicBezTo>
                  <a:pt x="263" y="1806"/>
                  <a:pt x="268" y="1800"/>
                  <a:pt x="274" y="1796"/>
                </a:cubicBezTo>
                <a:cubicBezTo>
                  <a:pt x="289" y="1790"/>
                  <a:pt x="305" y="1784"/>
                  <a:pt x="320" y="1778"/>
                </a:cubicBezTo>
                <a:cubicBezTo>
                  <a:pt x="304" y="1802"/>
                  <a:pt x="299" y="1828"/>
                  <a:pt x="275" y="1846"/>
                </a:cubicBezTo>
                <a:cubicBezTo>
                  <a:pt x="255" y="1861"/>
                  <a:pt x="231" y="1870"/>
                  <a:pt x="210" y="1882"/>
                </a:cubicBezTo>
                <a:cubicBezTo>
                  <a:pt x="233" y="1871"/>
                  <a:pt x="259" y="1864"/>
                  <a:pt x="281" y="1849"/>
                </a:cubicBezTo>
                <a:cubicBezTo>
                  <a:pt x="268" y="1870"/>
                  <a:pt x="250" y="1881"/>
                  <a:pt x="226" y="1888"/>
                </a:cubicBezTo>
                <a:cubicBezTo>
                  <a:pt x="243" y="1884"/>
                  <a:pt x="259" y="1879"/>
                  <a:pt x="272" y="1867"/>
                </a:cubicBezTo>
                <a:cubicBezTo>
                  <a:pt x="278" y="1861"/>
                  <a:pt x="283" y="1854"/>
                  <a:pt x="288" y="1846"/>
                </a:cubicBezTo>
                <a:cubicBezTo>
                  <a:pt x="292" y="1839"/>
                  <a:pt x="299" y="1833"/>
                  <a:pt x="304" y="1826"/>
                </a:cubicBezTo>
                <a:cubicBezTo>
                  <a:pt x="315" y="1809"/>
                  <a:pt x="321" y="1786"/>
                  <a:pt x="338" y="1774"/>
                </a:cubicBezTo>
                <a:cubicBezTo>
                  <a:pt x="352" y="1764"/>
                  <a:pt x="373" y="1762"/>
                  <a:pt x="390" y="1762"/>
                </a:cubicBezTo>
                <a:cubicBezTo>
                  <a:pt x="370" y="1776"/>
                  <a:pt x="354" y="1794"/>
                  <a:pt x="340" y="1815"/>
                </a:cubicBezTo>
                <a:cubicBezTo>
                  <a:pt x="325" y="1838"/>
                  <a:pt x="312" y="1862"/>
                  <a:pt x="293" y="1882"/>
                </a:cubicBezTo>
                <a:cubicBezTo>
                  <a:pt x="269" y="1907"/>
                  <a:pt x="241" y="1924"/>
                  <a:pt x="213" y="1944"/>
                </a:cubicBezTo>
                <a:cubicBezTo>
                  <a:pt x="190" y="1960"/>
                  <a:pt x="172" y="1978"/>
                  <a:pt x="165" y="2006"/>
                </a:cubicBezTo>
                <a:cubicBezTo>
                  <a:pt x="172" y="1984"/>
                  <a:pt x="186" y="1969"/>
                  <a:pt x="204" y="1956"/>
                </a:cubicBezTo>
                <a:cubicBezTo>
                  <a:pt x="230" y="1938"/>
                  <a:pt x="259" y="1924"/>
                  <a:pt x="284" y="1905"/>
                </a:cubicBezTo>
                <a:cubicBezTo>
                  <a:pt x="283" y="1912"/>
                  <a:pt x="282" y="1919"/>
                  <a:pt x="282" y="1926"/>
                </a:cubicBezTo>
                <a:cubicBezTo>
                  <a:pt x="282" y="1936"/>
                  <a:pt x="279" y="1938"/>
                  <a:pt x="273" y="1945"/>
                </a:cubicBezTo>
                <a:cubicBezTo>
                  <a:pt x="260" y="1962"/>
                  <a:pt x="248" y="1976"/>
                  <a:pt x="230" y="1987"/>
                </a:cubicBezTo>
                <a:cubicBezTo>
                  <a:pt x="251" y="1976"/>
                  <a:pt x="266" y="1959"/>
                  <a:pt x="282" y="1942"/>
                </a:cubicBezTo>
                <a:cubicBezTo>
                  <a:pt x="284" y="1981"/>
                  <a:pt x="290" y="2020"/>
                  <a:pt x="257" y="2048"/>
                </a:cubicBezTo>
                <a:cubicBezTo>
                  <a:pt x="288" y="2024"/>
                  <a:pt x="290" y="1989"/>
                  <a:pt x="290" y="1953"/>
                </a:cubicBezTo>
                <a:cubicBezTo>
                  <a:pt x="301" y="1970"/>
                  <a:pt x="322" y="1962"/>
                  <a:pt x="336" y="1974"/>
                </a:cubicBezTo>
                <a:cubicBezTo>
                  <a:pt x="348" y="1985"/>
                  <a:pt x="350" y="2004"/>
                  <a:pt x="351" y="2019"/>
                </a:cubicBezTo>
                <a:cubicBezTo>
                  <a:pt x="351" y="1999"/>
                  <a:pt x="349" y="1973"/>
                  <a:pt x="327" y="1965"/>
                </a:cubicBezTo>
                <a:cubicBezTo>
                  <a:pt x="317" y="1962"/>
                  <a:pt x="306" y="1962"/>
                  <a:pt x="299" y="1954"/>
                </a:cubicBezTo>
                <a:cubicBezTo>
                  <a:pt x="291" y="1945"/>
                  <a:pt x="290" y="1932"/>
                  <a:pt x="292" y="1921"/>
                </a:cubicBezTo>
                <a:cubicBezTo>
                  <a:pt x="293" y="1912"/>
                  <a:pt x="295" y="1902"/>
                  <a:pt x="300" y="1893"/>
                </a:cubicBezTo>
                <a:cubicBezTo>
                  <a:pt x="305" y="1884"/>
                  <a:pt x="316" y="1876"/>
                  <a:pt x="323" y="1867"/>
                </a:cubicBezTo>
                <a:cubicBezTo>
                  <a:pt x="336" y="1853"/>
                  <a:pt x="346" y="1837"/>
                  <a:pt x="357" y="1822"/>
                </a:cubicBezTo>
                <a:cubicBezTo>
                  <a:pt x="370" y="1805"/>
                  <a:pt x="386" y="1791"/>
                  <a:pt x="404" y="1779"/>
                </a:cubicBezTo>
                <a:cubicBezTo>
                  <a:pt x="427" y="1765"/>
                  <a:pt x="452" y="1758"/>
                  <a:pt x="477" y="1749"/>
                </a:cubicBezTo>
                <a:cubicBezTo>
                  <a:pt x="518" y="1735"/>
                  <a:pt x="555" y="1714"/>
                  <a:pt x="598" y="1707"/>
                </a:cubicBezTo>
                <a:cubicBezTo>
                  <a:pt x="582" y="1733"/>
                  <a:pt x="569" y="1760"/>
                  <a:pt x="560" y="1790"/>
                </a:cubicBezTo>
                <a:cubicBezTo>
                  <a:pt x="558" y="1798"/>
                  <a:pt x="559" y="1808"/>
                  <a:pt x="550" y="1809"/>
                </a:cubicBezTo>
                <a:cubicBezTo>
                  <a:pt x="541" y="1811"/>
                  <a:pt x="533" y="1813"/>
                  <a:pt x="524" y="1816"/>
                </a:cubicBezTo>
                <a:cubicBezTo>
                  <a:pt x="508" y="1821"/>
                  <a:pt x="492" y="1829"/>
                  <a:pt x="477" y="1839"/>
                </a:cubicBezTo>
                <a:cubicBezTo>
                  <a:pt x="458" y="1852"/>
                  <a:pt x="435" y="1858"/>
                  <a:pt x="411" y="1856"/>
                </a:cubicBezTo>
                <a:cubicBezTo>
                  <a:pt x="391" y="1854"/>
                  <a:pt x="378" y="1862"/>
                  <a:pt x="366" y="1878"/>
                </a:cubicBezTo>
                <a:cubicBezTo>
                  <a:pt x="357" y="1892"/>
                  <a:pt x="344" y="1903"/>
                  <a:pt x="332" y="1914"/>
                </a:cubicBezTo>
                <a:cubicBezTo>
                  <a:pt x="340" y="1908"/>
                  <a:pt x="348" y="1902"/>
                  <a:pt x="355" y="1895"/>
                </a:cubicBezTo>
                <a:cubicBezTo>
                  <a:pt x="366" y="1886"/>
                  <a:pt x="373" y="1872"/>
                  <a:pt x="385" y="1865"/>
                </a:cubicBezTo>
                <a:cubicBezTo>
                  <a:pt x="397" y="1858"/>
                  <a:pt x="413" y="1865"/>
                  <a:pt x="426" y="1865"/>
                </a:cubicBezTo>
                <a:cubicBezTo>
                  <a:pt x="434" y="1866"/>
                  <a:pt x="445" y="1864"/>
                  <a:pt x="453" y="1861"/>
                </a:cubicBezTo>
                <a:cubicBezTo>
                  <a:pt x="425" y="1893"/>
                  <a:pt x="410" y="1933"/>
                  <a:pt x="377" y="1961"/>
                </a:cubicBezTo>
                <a:cubicBezTo>
                  <a:pt x="415" y="1932"/>
                  <a:pt x="433" y="1887"/>
                  <a:pt x="469" y="1857"/>
                </a:cubicBezTo>
                <a:cubicBezTo>
                  <a:pt x="469" y="1870"/>
                  <a:pt x="475" y="1882"/>
                  <a:pt x="479" y="1894"/>
                </a:cubicBezTo>
                <a:cubicBezTo>
                  <a:pt x="483" y="1907"/>
                  <a:pt x="481" y="1919"/>
                  <a:pt x="475" y="1931"/>
                </a:cubicBezTo>
                <a:cubicBezTo>
                  <a:pt x="465" y="1953"/>
                  <a:pt x="448" y="1971"/>
                  <a:pt x="442" y="1994"/>
                </a:cubicBezTo>
                <a:cubicBezTo>
                  <a:pt x="454" y="1958"/>
                  <a:pt x="496" y="1933"/>
                  <a:pt x="486" y="1891"/>
                </a:cubicBezTo>
                <a:cubicBezTo>
                  <a:pt x="484" y="1881"/>
                  <a:pt x="479" y="1872"/>
                  <a:pt x="479" y="1862"/>
                </a:cubicBezTo>
                <a:cubicBezTo>
                  <a:pt x="479" y="1850"/>
                  <a:pt x="484" y="1846"/>
                  <a:pt x="493" y="1842"/>
                </a:cubicBezTo>
                <a:cubicBezTo>
                  <a:pt x="512" y="1833"/>
                  <a:pt x="531" y="1828"/>
                  <a:pt x="551" y="1825"/>
                </a:cubicBezTo>
                <a:cubicBezTo>
                  <a:pt x="539" y="1876"/>
                  <a:pt x="533" y="1929"/>
                  <a:pt x="516" y="1980"/>
                </a:cubicBezTo>
                <a:cubicBezTo>
                  <a:pt x="506" y="2012"/>
                  <a:pt x="492" y="2043"/>
                  <a:pt x="469" y="2068"/>
                </a:cubicBezTo>
                <a:cubicBezTo>
                  <a:pt x="449" y="2090"/>
                  <a:pt x="425" y="2105"/>
                  <a:pt x="399" y="2118"/>
                </a:cubicBezTo>
                <a:cubicBezTo>
                  <a:pt x="428" y="2106"/>
                  <a:pt x="454" y="2092"/>
                  <a:pt x="476" y="2069"/>
                </a:cubicBezTo>
                <a:cubicBezTo>
                  <a:pt x="502" y="2043"/>
                  <a:pt x="519" y="2009"/>
                  <a:pt x="532" y="1975"/>
                </a:cubicBezTo>
                <a:cubicBezTo>
                  <a:pt x="533" y="1991"/>
                  <a:pt x="537" y="2007"/>
                  <a:pt x="543" y="2022"/>
                </a:cubicBezTo>
                <a:cubicBezTo>
                  <a:pt x="549" y="2039"/>
                  <a:pt x="559" y="2055"/>
                  <a:pt x="562" y="2073"/>
                </a:cubicBezTo>
                <a:cubicBezTo>
                  <a:pt x="568" y="2105"/>
                  <a:pt x="546" y="2125"/>
                  <a:pt x="525" y="2144"/>
                </a:cubicBezTo>
                <a:cubicBezTo>
                  <a:pt x="537" y="2135"/>
                  <a:pt x="550" y="2125"/>
                  <a:pt x="559" y="2112"/>
                </a:cubicBezTo>
                <a:cubicBezTo>
                  <a:pt x="571" y="2095"/>
                  <a:pt x="570" y="2074"/>
                  <a:pt x="564" y="2054"/>
                </a:cubicBezTo>
                <a:cubicBezTo>
                  <a:pt x="558" y="2034"/>
                  <a:pt x="549" y="2014"/>
                  <a:pt x="546" y="1993"/>
                </a:cubicBezTo>
                <a:cubicBezTo>
                  <a:pt x="543" y="1971"/>
                  <a:pt x="546" y="1950"/>
                  <a:pt x="550" y="1928"/>
                </a:cubicBezTo>
                <a:cubicBezTo>
                  <a:pt x="556" y="1939"/>
                  <a:pt x="563" y="1950"/>
                  <a:pt x="571" y="1960"/>
                </a:cubicBezTo>
                <a:cubicBezTo>
                  <a:pt x="576" y="1969"/>
                  <a:pt x="577" y="1969"/>
                  <a:pt x="574" y="1979"/>
                </a:cubicBezTo>
                <a:cubicBezTo>
                  <a:pt x="572" y="1988"/>
                  <a:pt x="570" y="1998"/>
                  <a:pt x="570" y="2007"/>
                </a:cubicBezTo>
                <a:cubicBezTo>
                  <a:pt x="568" y="2030"/>
                  <a:pt x="568" y="2068"/>
                  <a:pt x="594" y="2077"/>
                </a:cubicBezTo>
                <a:cubicBezTo>
                  <a:pt x="561" y="2063"/>
                  <a:pt x="573" y="2003"/>
                  <a:pt x="583" y="1977"/>
                </a:cubicBezTo>
                <a:cubicBezTo>
                  <a:pt x="592" y="1988"/>
                  <a:pt x="604" y="1994"/>
                  <a:pt x="614" y="2003"/>
                </a:cubicBezTo>
                <a:cubicBezTo>
                  <a:pt x="625" y="2013"/>
                  <a:pt x="631" y="2025"/>
                  <a:pt x="634" y="2040"/>
                </a:cubicBezTo>
                <a:cubicBezTo>
                  <a:pt x="639" y="2064"/>
                  <a:pt x="641" y="2092"/>
                  <a:pt x="629" y="2115"/>
                </a:cubicBezTo>
                <a:cubicBezTo>
                  <a:pt x="647" y="2085"/>
                  <a:pt x="648" y="2031"/>
                  <a:pt x="626" y="2004"/>
                </a:cubicBezTo>
                <a:cubicBezTo>
                  <a:pt x="619" y="1996"/>
                  <a:pt x="612" y="1990"/>
                  <a:pt x="604" y="1984"/>
                </a:cubicBezTo>
                <a:cubicBezTo>
                  <a:pt x="600" y="1980"/>
                  <a:pt x="596" y="1977"/>
                  <a:pt x="593" y="1973"/>
                </a:cubicBezTo>
                <a:cubicBezTo>
                  <a:pt x="588" y="1966"/>
                  <a:pt x="588" y="1965"/>
                  <a:pt x="592" y="1957"/>
                </a:cubicBezTo>
                <a:cubicBezTo>
                  <a:pt x="604" y="1936"/>
                  <a:pt x="627" y="1923"/>
                  <a:pt x="640" y="1904"/>
                </a:cubicBezTo>
                <a:cubicBezTo>
                  <a:pt x="668" y="1943"/>
                  <a:pt x="687" y="1992"/>
                  <a:pt x="689" y="2041"/>
                </a:cubicBezTo>
                <a:cubicBezTo>
                  <a:pt x="691" y="2087"/>
                  <a:pt x="673" y="2128"/>
                  <a:pt x="641" y="2160"/>
                </a:cubicBezTo>
                <a:cubicBezTo>
                  <a:pt x="662" y="2142"/>
                  <a:pt x="679" y="2120"/>
                  <a:pt x="688" y="2094"/>
                </a:cubicBezTo>
                <a:cubicBezTo>
                  <a:pt x="684" y="2114"/>
                  <a:pt x="684" y="2133"/>
                  <a:pt x="685" y="2152"/>
                </a:cubicBezTo>
                <a:cubicBezTo>
                  <a:pt x="685" y="2095"/>
                  <a:pt x="709" y="2049"/>
                  <a:pt x="735" y="2000"/>
                </a:cubicBezTo>
                <a:cubicBezTo>
                  <a:pt x="733" y="2022"/>
                  <a:pt x="725" y="2043"/>
                  <a:pt x="723" y="2065"/>
                </a:cubicBezTo>
                <a:cubicBezTo>
                  <a:pt x="722" y="2086"/>
                  <a:pt x="728" y="2105"/>
                  <a:pt x="739" y="2123"/>
                </a:cubicBezTo>
                <a:cubicBezTo>
                  <a:pt x="725" y="2097"/>
                  <a:pt x="724" y="2071"/>
                  <a:pt x="732" y="2043"/>
                </a:cubicBezTo>
                <a:cubicBezTo>
                  <a:pt x="736" y="2028"/>
                  <a:pt x="742" y="2013"/>
                  <a:pt x="744" y="1998"/>
                </a:cubicBezTo>
                <a:cubicBezTo>
                  <a:pt x="744" y="1994"/>
                  <a:pt x="743" y="1986"/>
                  <a:pt x="744" y="1983"/>
                </a:cubicBezTo>
                <a:cubicBezTo>
                  <a:pt x="748" y="1974"/>
                  <a:pt x="752" y="1966"/>
                  <a:pt x="756" y="1957"/>
                </a:cubicBezTo>
                <a:cubicBezTo>
                  <a:pt x="761" y="2032"/>
                  <a:pt x="779" y="2105"/>
                  <a:pt x="789" y="2179"/>
                </a:cubicBezTo>
                <a:cubicBezTo>
                  <a:pt x="785" y="2125"/>
                  <a:pt x="777" y="2071"/>
                  <a:pt x="773" y="2016"/>
                </a:cubicBezTo>
                <a:cubicBezTo>
                  <a:pt x="803" y="1954"/>
                  <a:pt x="814" y="1884"/>
                  <a:pt x="830" y="1818"/>
                </a:cubicBezTo>
                <a:cubicBezTo>
                  <a:pt x="835" y="1828"/>
                  <a:pt x="841" y="1837"/>
                  <a:pt x="845" y="1848"/>
                </a:cubicBezTo>
                <a:cubicBezTo>
                  <a:pt x="848" y="1860"/>
                  <a:pt x="847" y="1873"/>
                  <a:pt x="844" y="1885"/>
                </a:cubicBezTo>
                <a:cubicBezTo>
                  <a:pt x="840" y="1903"/>
                  <a:pt x="832" y="1919"/>
                  <a:pt x="825" y="1935"/>
                </a:cubicBezTo>
                <a:cubicBezTo>
                  <a:pt x="838" y="1911"/>
                  <a:pt x="854" y="1884"/>
                  <a:pt x="852" y="1855"/>
                </a:cubicBezTo>
                <a:cubicBezTo>
                  <a:pt x="851" y="1840"/>
                  <a:pt x="843" y="1828"/>
                  <a:pt x="838" y="1815"/>
                </a:cubicBezTo>
                <a:cubicBezTo>
                  <a:pt x="835" y="1805"/>
                  <a:pt x="837" y="1791"/>
                  <a:pt x="839" y="1782"/>
                </a:cubicBezTo>
                <a:cubicBezTo>
                  <a:pt x="855" y="1802"/>
                  <a:pt x="874" y="1812"/>
                  <a:pt x="874" y="1840"/>
                </a:cubicBezTo>
                <a:cubicBezTo>
                  <a:pt x="873" y="1867"/>
                  <a:pt x="857" y="1890"/>
                  <a:pt x="844" y="1912"/>
                </a:cubicBezTo>
                <a:cubicBezTo>
                  <a:pt x="867" y="1879"/>
                  <a:pt x="897" y="1835"/>
                  <a:pt x="865" y="1797"/>
                </a:cubicBezTo>
                <a:cubicBezTo>
                  <a:pt x="859" y="1789"/>
                  <a:pt x="851" y="1782"/>
                  <a:pt x="846" y="1774"/>
                </a:cubicBezTo>
                <a:cubicBezTo>
                  <a:pt x="840" y="1765"/>
                  <a:pt x="850" y="1750"/>
                  <a:pt x="854" y="1741"/>
                </a:cubicBezTo>
                <a:cubicBezTo>
                  <a:pt x="859" y="1732"/>
                  <a:pt x="874" y="1727"/>
                  <a:pt x="883" y="1720"/>
                </a:cubicBezTo>
                <a:cubicBezTo>
                  <a:pt x="893" y="1713"/>
                  <a:pt x="903" y="1705"/>
                  <a:pt x="912" y="1698"/>
                </a:cubicBezTo>
                <a:cubicBezTo>
                  <a:pt x="911" y="1734"/>
                  <a:pt x="918" y="1770"/>
                  <a:pt x="924" y="1805"/>
                </a:cubicBezTo>
                <a:cubicBezTo>
                  <a:pt x="928" y="1823"/>
                  <a:pt x="931" y="1841"/>
                  <a:pt x="934" y="1859"/>
                </a:cubicBezTo>
                <a:cubicBezTo>
                  <a:pt x="935" y="1868"/>
                  <a:pt x="937" y="1874"/>
                  <a:pt x="931" y="1882"/>
                </a:cubicBezTo>
                <a:cubicBezTo>
                  <a:pt x="927" y="1888"/>
                  <a:pt x="922" y="1894"/>
                  <a:pt x="916" y="1900"/>
                </a:cubicBezTo>
                <a:cubicBezTo>
                  <a:pt x="890" y="1926"/>
                  <a:pt x="861" y="1951"/>
                  <a:pt x="840" y="1982"/>
                </a:cubicBezTo>
                <a:cubicBezTo>
                  <a:pt x="823" y="2009"/>
                  <a:pt x="816" y="2038"/>
                  <a:pt x="815" y="2070"/>
                </a:cubicBezTo>
                <a:cubicBezTo>
                  <a:pt x="817" y="2044"/>
                  <a:pt x="823" y="2019"/>
                  <a:pt x="838" y="1996"/>
                </a:cubicBezTo>
                <a:cubicBezTo>
                  <a:pt x="855" y="1970"/>
                  <a:pt x="879" y="1948"/>
                  <a:pt x="902" y="1928"/>
                </a:cubicBezTo>
                <a:cubicBezTo>
                  <a:pt x="878" y="1969"/>
                  <a:pt x="853" y="2006"/>
                  <a:pt x="853" y="2055"/>
                </a:cubicBezTo>
                <a:cubicBezTo>
                  <a:pt x="855" y="2018"/>
                  <a:pt x="870" y="1989"/>
                  <a:pt x="891" y="1960"/>
                </a:cubicBezTo>
                <a:cubicBezTo>
                  <a:pt x="886" y="1993"/>
                  <a:pt x="883" y="2027"/>
                  <a:pt x="892" y="2060"/>
                </a:cubicBezTo>
                <a:cubicBezTo>
                  <a:pt x="885" y="2026"/>
                  <a:pt x="889" y="1987"/>
                  <a:pt x="900" y="1954"/>
                </a:cubicBezTo>
                <a:cubicBezTo>
                  <a:pt x="907" y="1932"/>
                  <a:pt x="924" y="1913"/>
                  <a:pt x="939" y="1896"/>
                </a:cubicBezTo>
                <a:cubicBezTo>
                  <a:pt x="942" y="1919"/>
                  <a:pt x="944" y="1943"/>
                  <a:pt x="946" y="1966"/>
                </a:cubicBezTo>
                <a:cubicBezTo>
                  <a:pt x="947" y="1994"/>
                  <a:pt x="950" y="2021"/>
                  <a:pt x="947" y="2049"/>
                </a:cubicBezTo>
                <a:cubicBezTo>
                  <a:pt x="944" y="2048"/>
                  <a:pt x="942" y="2053"/>
                  <a:pt x="939" y="2055"/>
                </a:cubicBezTo>
                <a:cubicBezTo>
                  <a:pt x="933" y="2061"/>
                  <a:pt x="925" y="2066"/>
                  <a:pt x="918" y="2070"/>
                </a:cubicBezTo>
                <a:cubicBezTo>
                  <a:pt x="901" y="2080"/>
                  <a:pt x="883" y="2089"/>
                  <a:pt x="866" y="2099"/>
                </a:cubicBezTo>
                <a:cubicBezTo>
                  <a:pt x="837" y="2118"/>
                  <a:pt x="815" y="2140"/>
                  <a:pt x="806" y="2174"/>
                </a:cubicBezTo>
                <a:cubicBezTo>
                  <a:pt x="816" y="2146"/>
                  <a:pt x="833" y="2126"/>
                  <a:pt x="858" y="2111"/>
                </a:cubicBezTo>
                <a:cubicBezTo>
                  <a:pt x="885" y="2095"/>
                  <a:pt x="918" y="2087"/>
                  <a:pt x="944" y="2067"/>
                </a:cubicBezTo>
                <a:cubicBezTo>
                  <a:pt x="940" y="2092"/>
                  <a:pt x="933" y="2116"/>
                  <a:pt x="926" y="2140"/>
                </a:cubicBezTo>
                <a:cubicBezTo>
                  <a:pt x="920" y="2159"/>
                  <a:pt x="904" y="2171"/>
                  <a:pt x="890" y="2183"/>
                </a:cubicBezTo>
                <a:cubicBezTo>
                  <a:pt x="850" y="2219"/>
                  <a:pt x="822" y="2259"/>
                  <a:pt x="818" y="2313"/>
                </a:cubicBezTo>
                <a:cubicBezTo>
                  <a:pt x="822" y="2286"/>
                  <a:pt x="831" y="2261"/>
                  <a:pt x="847" y="2239"/>
                </a:cubicBezTo>
                <a:cubicBezTo>
                  <a:pt x="866" y="2212"/>
                  <a:pt x="893" y="2195"/>
                  <a:pt x="918" y="2174"/>
                </a:cubicBezTo>
                <a:cubicBezTo>
                  <a:pt x="919" y="2179"/>
                  <a:pt x="915" y="2187"/>
                  <a:pt x="914" y="2192"/>
                </a:cubicBezTo>
                <a:cubicBezTo>
                  <a:pt x="912" y="2201"/>
                  <a:pt x="910" y="2210"/>
                  <a:pt x="908" y="2220"/>
                </a:cubicBezTo>
                <a:cubicBezTo>
                  <a:pt x="905" y="2238"/>
                  <a:pt x="903" y="2257"/>
                  <a:pt x="904" y="2275"/>
                </a:cubicBezTo>
                <a:cubicBezTo>
                  <a:pt x="904" y="2305"/>
                  <a:pt x="911" y="2332"/>
                  <a:pt x="924" y="2359"/>
                </a:cubicBezTo>
                <a:cubicBezTo>
                  <a:pt x="902" y="2305"/>
                  <a:pt x="909" y="2249"/>
                  <a:pt x="925" y="2194"/>
                </a:cubicBezTo>
                <a:cubicBezTo>
                  <a:pt x="940" y="2226"/>
                  <a:pt x="960" y="2263"/>
                  <a:pt x="943" y="2297"/>
                </a:cubicBezTo>
                <a:cubicBezTo>
                  <a:pt x="957" y="2273"/>
                  <a:pt x="951" y="2247"/>
                  <a:pt x="943" y="2222"/>
                </a:cubicBezTo>
                <a:cubicBezTo>
                  <a:pt x="940" y="2210"/>
                  <a:pt x="931" y="2197"/>
                  <a:pt x="929" y="2184"/>
                </a:cubicBezTo>
                <a:cubicBezTo>
                  <a:pt x="928" y="2179"/>
                  <a:pt x="932" y="2173"/>
                  <a:pt x="934" y="2167"/>
                </a:cubicBezTo>
                <a:cubicBezTo>
                  <a:pt x="937" y="2158"/>
                  <a:pt x="940" y="2148"/>
                  <a:pt x="943" y="2139"/>
                </a:cubicBezTo>
                <a:cubicBezTo>
                  <a:pt x="948" y="2165"/>
                  <a:pt x="963" y="2188"/>
                  <a:pt x="970" y="2213"/>
                </a:cubicBezTo>
                <a:cubicBezTo>
                  <a:pt x="977" y="2237"/>
                  <a:pt x="976" y="2257"/>
                  <a:pt x="967" y="2280"/>
                </a:cubicBezTo>
                <a:cubicBezTo>
                  <a:pt x="986" y="2242"/>
                  <a:pt x="974" y="2206"/>
                  <a:pt x="961" y="2168"/>
                </a:cubicBezTo>
                <a:cubicBezTo>
                  <a:pt x="956" y="2152"/>
                  <a:pt x="946" y="2129"/>
                  <a:pt x="952" y="2113"/>
                </a:cubicBezTo>
                <a:cubicBezTo>
                  <a:pt x="959" y="2089"/>
                  <a:pt x="966" y="2064"/>
                  <a:pt x="970" y="2039"/>
                </a:cubicBezTo>
                <a:cubicBezTo>
                  <a:pt x="978" y="2049"/>
                  <a:pt x="981" y="2065"/>
                  <a:pt x="984" y="2077"/>
                </a:cubicBezTo>
                <a:cubicBezTo>
                  <a:pt x="988" y="2093"/>
                  <a:pt x="992" y="2109"/>
                  <a:pt x="995" y="2125"/>
                </a:cubicBezTo>
                <a:cubicBezTo>
                  <a:pt x="1001" y="2153"/>
                  <a:pt x="1002" y="2187"/>
                  <a:pt x="982" y="2210"/>
                </a:cubicBezTo>
                <a:cubicBezTo>
                  <a:pt x="1009" y="2183"/>
                  <a:pt x="1005" y="2139"/>
                  <a:pt x="998" y="2105"/>
                </a:cubicBezTo>
                <a:cubicBezTo>
                  <a:pt x="1015" y="2123"/>
                  <a:pt x="1021" y="2144"/>
                  <a:pt x="1022" y="2167"/>
                </a:cubicBezTo>
                <a:cubicBezTo>
                  <a:pt x="1022" y="2144"/>
                  <a:pt x="1018" y="2123"/>
                  <a:pt x="1004" y="2104"/>
                </a:cubicBezTo>
                <a:cubicBezTo>
                  <a:pt x="1001" y="2100"/>
                  <a:pt x="997" y="2097"/>
                  <a:pt x="996" y="2092"/>
                </a:cubicBezTo>
                <a:cubicBezTo>
                  <a:pt x="995" y="2085"/>
                  <a:pt x="994" y="2077"/>
                  <a:pt x="992" y="2070"/>
                </a:cubicBezTo>
                <a:cubicBezTo>
                  <a:pt x="990" y="2058"/>
                  <a:pt x="987" y="2045"/>
                  <a:pt x="981" y="2035"/>
                </a:cubicBezTo>
                <a:cubicBezTo>
                  <a:pt x="979" y="2031"/>
                  <a:pt x="976" y="2027"/>
                  <a:pt x="971" y="2025"/>
                </a:cubicBezTo>
                <a:cubicBezTo>
                  <a:pt x="972" y="2018"/>
                  <a:pt x="972" y="2011"/>
                  <a:pt x="972" y="2003"/>
                </a:cubicBezTo>
                <a:cubicBezTo>
                  <a:pt x="972" y="1992"/>
                  <a:pt x="972" y="1981"/>
                  <a:pt x="972" y="1969"/>
                </a:cubicBezTo>
                <a:cubicBezTo>
                  <a:pt x="972" y="1947"/>
                  <a:pt x="971" y="1925"/>
                  <a:pt x="971" y="1903"/>
                </a:cubicBezTo>
                <a:cubicBezTo>
                  <a:pt x="977" y="1909"/>
                  <a:pt x="983" y="1915"/>
                  <a:pt x="989" y="1921"/>
                </a:cubicBezTo>
                <a:cubicBezTo>
                  <a:pt x="992" y="1924"/>
                  <a:pt x="995" y="1927"/>
                  <a:pt x="998" y="1930"/>
                </a:cubicBezTo>
                <a:cubicBezTo>
                  <a:pt x="1002" y="1935"/>
                  <a:pt x="1000" y="1937"/>
                  <a:pt x="1000" y="1943"/>
                </a:cubicBezTo>
                <a:cubicBezTo>
                  <a:pt x="998" y="1958"/>
                  <a:pt x="1000" y="1972"/>
                  <a:pt x="1003" y="1986"/>
                </a:cubicBezTo>
                <a:cubicBezTo>
                  <a:pt x="1001" y="1969"/>
                  <a:pt x="1001" y="1953"/>
                  <a:pt x="1004" y="1937"/>
                </a:cubicBezTo>
                <a:cubicBezTo>
                  <a:pt x="1030" y="1968"/>
                  <a:pt x="999" y="2003"/>
                  <a:pt x="996" y="2037"/>
                </a:cubicBezTo>
                <a:cubicBezTo>
                  <a:pt x="1000" y="2011"/>
                  <a:pt x="1018" y="1990"/>
                  <a:pt x="1020" y="1964"/>
                </a:cubicBezTo>
                <a:cubicBezTo>
                  <a:pt x="1037" y="2005"/>
                  <a:pt x="1027" y="2053"/>
                  <a:pt x="1033" y="2096"/>
                </a:cubicBezTo>
                <a:cubicBezTo>
                  <a:pt x="1030" y="2055"/>
                  <a:pt x="1040" y="2013"/>
                  <a:pt x="1032" y="1972"/>
                </a:cubicBezTo>
                <a:cubicBezTo>
                  <a:pt x="1030" y="1962"/>
                  <a:pt x="1026" y="1952"/>
                  <a:pt x="1021" y="1943"/>
                </a:cubicBezTo>
                <a:cubicBezTo>
                  <a:pt x="1019" y="1938"/>
                  <a:pt x="1015" y="1933"/>
                  <a:pt x="1012" y="1929"/>
                </a:cubicBezTo>
                <a:cubicBezTo>
                  <a:pt x="1008" y="1923"/>
                  <a:pt x="1007" y="1922"/>
                  <a:pt x="1010" y="1914"/>
                </a:cubicBezTo>
                <a:cubicBezTo>
                  <a:pt x="1016" y="1893"/>
                  <a:pt x="1023" y="1873"/>
                  <a:pt x="1027" y="1852"/>
                </a:cubicBezTo>
                <a:cubicBezTo>
                  <a:pt x="1038" y="1874"/>
                  <a:pt x="1049" y="1899"/>
                  <a:pt x="1056" y="1923"/>
                </a:cubicBezTo>
                <a:cubicBezTo>
                  <a:pt x="1063" y="1949"/>
                  <a:pt x="1062" y="1977"/>
                  <a:pt x="1059" y="2004"/>
                </a:cubicBezTo>
                <a:cubicBezTo>
                  <a:pt x="1052" y="2059"/>
                  <a:pt x="1023" y="2109"/>
                  <a:pt x="1025" y="2166"/>
                </a:cubicBezTo>
                <a:cubicBezTo>
                  <a:pt x="1035" y="2133"/>
                  <a:pt x="1047" y="2100"/>
                  <a:pt x="1061" y="2067"/>
                </a:cubicBezTo>
                <a:cubicBezTo>
                  <a:pt x="1075" y="2114"/>
                  <a:pt x="1099" y="2160"/>
                  <a:pt x="1085" y="2210"/>
                </a:cubicBezTo>
                <a:cubicBezTo>
                  <a:pt x="1098" y="2172"/>
                  <a:pt x="1090" y="2133"/>
                  <a:pt x="1079" y="2096"/>
                </a:cubicBezTo>
                <a:cubicBezTo>
                  <a:pt x="1076" y="2087"/>
                  <a:pt x="1073" y="2077"/>
                  <a:pt x="1071" y="2068"/>
                </a:cubicBezTo>
                <a:cubicBezTo>
                  <a:pt x="1070" y="2064"/>
                  <a:pt x="1069" y="2060"/>
                  <a:pt x="1068" y="2056"/>
                </a:cubicBezTo>
                <a:cubicBezTo>
                  <a:pt x="1067" y="2051"/>
                  <a:pt x="1070" y="2047"/>
                  <a:pt x="1073" y="2042"/>
                </a:cubicBezTo>
                <a:cubicBezTo>
                  <a:pt x="1082" y="2026"/>
                  <a:pt x="1088" y="2009"/>
                  <a:pt x="1089" y="1990"/>
                </a:cubicBezTo>
                <a:cubicBezTo>
                  <a:pt x="1101" y="2042"/>
                  <a:pt x="1116" y="2094"/>
                  <a:pt x="1108" y="2148"/>
                </a:cubicBezTo>
                <a:cubicBezTo>
                  <a:pt x="1117" y="2108"/>
                  <a:pt x="1113" y="2068"/>
                  <a:pt x="1106" y="2027"/>
                </a:cubicBezTo>
                <a:cubicBezTo>
                  <a:pt x="1102" y="2003"/>
                  <a:pt x="1097" y="1980"/>
                  <a:pt x="1095" y="1956"/>
                </a:cubicBezTo>
                <a:cubicBezTo>
                  <a:pt x="1093" y="1934"/>
                  <a:pt x="1094" y="1913"/>
                  <a:pt x="1090" y="1891"/>
                </a:cubicBezTo>
                <a:cubicBezTo>
                  <a:pt x="1109" y="1924"/>
                  <a:pt x="1132" y="1955"/>
                  <a:pt x="1133" y="1994"/>
                </a:cubicBezTo>
                <a:cubicBezTo>
                  <a:pt x="1134" y="2024"/>
                  <a:pt x="1126" y="2054"/>
                  <a:pt x="1117" y="2083"/>
                </a:cubicBezTo>
                <a:cubicBezTo>
                  <a:pt x="1125" y="2062"/>
                  <a:pt x="1132" y="2042"/>
                  <a:pt x="1136" y="2020"/>
                </a:cubicBezTo>
                <a:cubicBezTo>
                  <a:pt x="1133" y="2070"/>
                  <a:pt x="1124" y="2118"/>
                  <a:pt x="1129" y="2169"/>
                </a:cubicBezTo>
                <a:cubicBezTo>
                  <a:pt x="1128" y="2117"/>
                  <a:pt x="1141" y="2067"/>
                  <a:pt x="1147" y="2016"/>
                </a:cubicBezTo>
                <a:cubicBezTo>
                  <a:pt x="1158" y="2064"/>
                  <a:pt x="1168" y="2110"/>
                  <a:pt x="1160" y="2159"/>
                </a:cubicBezTo>
                <a:cubicBezTo>
                  <a:pt x="1171" y="2111"/>
                  <a:pt x="1164" y="2064"/>
                  <a:pt x="1157" y="2015"/>
                </a:cubicBezTo>
                <a:cubicBezTo>
                  <a:pt x="1150" y="1973"/>
                  <a:pt x="1148" y="1930"/>
                  <a:pt x="1146" y="1888"/>
                </a:cubicBezTo>
                <a:cubicBezTo>
                  <a:pt x="1162" y="1915"/>
                  <a:pt x="1174" y="1945"/>
                  <a:pt x="1179" y="1977"/>
                </a:cubicBezTo>
                <a:cubicBezTo>
                  <a:pt x="1184" y="2010"/>
                  <a:pt x="1182" y="2043"/>
                  <a:pt x="1185" y="2077"/>
                </a:cubicBezTo>
                <a:cubicBezTo>
                  <a:pt x="1190" y="2133"/>
                  <a:pt x="1212" y="2183"/>
                  <a:pt x="1237" y="2233"/>
                </a:cubicBezTo>
                <a:cubicBezTo>
                  <a:pt x="1215" y="2181"/>
                  <a:pt x="1197" y="2129"/>
                  <a:pt x="1196" y="2072"/>
                </a:cubicBezTo>
                <a:cubicBezTo>
                  <a:pt x="1248" y="2098"/>
                  <a:pt x="1263" y="2161"/>
                  <a:pt x="1258" y="2214"/>
                </a:cubicBezTo>
                <a:cubicBezTo>
                  <a:pt x="1265" y="2172"/>
                  <a:pt x="1260" y="2125"/>
                  <a:pt x="1234" y="2090"/>
                </a:cubicBezTo>
                <a:cubicBezTo>
                  <a:pt x="1227" y="2082"/>
                  <a:pt x="1220" y="2074"/>
                  <a:pt x="1211" y="2068"/>
                </a:cubicBezTo>
                <a:cubicBezTo>
                  <a:pt x="1208" y="2066"/>
                  <a:pt x="1205" y="2064"/>
                  <a:pt x="1202" y="2062"/>
                </a:cubicBezTo>
                <a:cubicBezTo>
                  <a:pt x="1195" y="2059"/>
                  <a:pt x="1196" y="2058"/>
                  <a:pt x="1197" y="2050"/>
                </a:cubicBezTo>
                <a:cubicBezTo>
                  <a:pt x="1197" y="2024"/>
                  <a:pt x="1199" y="1998"/>
                  <a:pt x="1196" y="1972"/>
                </a:cubicBezTo>
                <a:cubicBezTo>
                  <a:pt x="1205" y="1996"/>
                  <a:pt x="1217" y="2019"/>
                  <a:pt x="1231" y="2040"/>
                </a:cubicBezTo>
                <a:cubicBezTo>
                  <a:pt x="1207" y="2001"/>
                  <a:pt x="1194" y="1956"/>
                  <a:pt x="1188" y="1910"/>
                </a:cubicBezTo>
                <a:cubicBezTo>
                  <a:pt x="1221" y="1929"/>
                  <a:pt x="1244" y="1956"/>
                  <a:pt x="1256" y="1992"/>
                </a:cubicBezTo>
                <a:cubicBezTo>
                  <a:pt x="1266" y="2024"/>
                  <a:pt x="1268" y="2057"/>
                  <a:pt x="1269" y="2091"/>
                </a:cubicBezTo>
                <a:cubicBezTo>
                  <a:pt x="1271" y="2051"/>
                  <a:pt x="1272" y="2006"/>
                  <a:pt x="1255" y="1969"/>
                </a:cubicBezTo>
                <a:cubicBezTo>
                  <a:pt x="1246" y="1948"/>
                  <a:pt x="1235" y="1931"/>
                  <a:pt x="1218" y="1915"/>
                </a:cubicBezTo>
                <a:cubicBezTo>
                  <a:pt x="1210" y="1908"/>
                  <a:pt x="1201" y="1902"/>
                  <a:pt x="1193" y="1896"/>
                </a:cubicBezTo>
                <a:cubicBezTo>
                  <a:pt x="1184" y="1889"/>
                  <a:pt x="1186" y="1880"/>
                  <a:pt x="1186" y="1870"/>
                </a:cubicBezTo>
                <a:cubicBezTo>
                  <a:pt x="1197" y="1880"/>
                  <a:pt x="1209" y="1889"/>
                  <a:pt x="1222" y="1897"/>
                </a:cubicBezTo>
                <a:cubicBezTo>
                  <a:pt x="1233" y="1904"/>
                  <a:pt x="1242" y="1914"/>
                  <a:pt x="1252" y="1922"/>
                </a:cubicBezTo>
                <a:cubicBezTo>
                  <a:pt x="1258" y="1927"/>
                  <a:pt x="1264" y="1931"/>
                  <a:pt x="1270" y="1935"/>
                </a:cubicBezTo>
                <a:cubicBezTo>
                  <a:pt x="1278" y="1939"/>
                  <a:pt x="1279" y="1944"/>
                  <a:pt x="1282" y="1952"/>
                </a:cubicBezTo>
                <a:cubicBezTo>
                  <a:pt x="1288" y="1968"/>
                  <a:pt x="1294" y="1983"/>
                  <a:pt x="1300" y="1998"/>
                </a:cubicBezTo>
                <a:cubicBezTo>
                  <a:pt x="1303" y="2006"/>
                  <a:pt x="1306" y="2013"/>
                  <a:pt x="1309" y="2021"/>
                </a:cubicBezTo>
                <a:cubicBezTo>
                  <a:pt x="1312" y="2029"/>
                  <a:pt x="1312" y="2030"/>
                  <a:pt x="1308" y="2038"/>
                </a:cubicBezTo>
                <a:cubicBezTo>
                  <a:pt x="1303" y="2051"/>
                  <a:pt x="1293" y="2062"/>
                  <a:pt x="1285" y="2074"/>
                </a:cubicBezTo>
                <a:cubicBezTo>
                  <a:pt x="1271" y="2096"/>
                  <a:pt x="1265" y="2118"/>
                  <a:pt x="1266" y="2144"/>
                </a:cubicBezTo>
                <a:cubicBezTo>
                  <a:pt x="1266" y="2127"/>
                  <a:pt x="1269" y="2112"/>
                  <a:pt x="1277" y="2097"/>
                </a:cubicBezTo>
                <a:cubicBezTo>
                  <a:pt x="1287" y="2076"/>
                  <a:pt x="1306" y="2061"/>
                  <a:pt x="1316" y="2040"/>
                </a:cubicBezTo>
                <a:cubicBezTo>
                  <a:pt x="1341" y="2108"/>
                  <a:pt x="1368" y="2184"/>
                  <a:pt x="1311" y="2243"/>
                </a:cubicBezTo>
                <a:cubicBezTo>
                  <a:pt x="1349" y="2209"/>
                  <a:pt x="1358" y="2163"/>
                  <a:pt x="1350" y="2115"/>
                </a:cubicBezTo>
                <a:cubicBezTo>
                  <a:pt x="1341" y="2059"/>
                  <a:pt x="1321" y="2004"/>
                  <a:pt x="1304" y="1950"/>
                </a:cubicBezTo>
                <a:cubicBezTo>
                  <a:pt x="1316" y="1955"/>
                  <a:pt x="1328" y="1958"/>
                  <a:pt x="1341" y="1961"/>
                </a:cubicBezTo>
                <a:cubicBezTo>
                  <a:pt x="1345" y="1962"/>
                  <a:pt x="1352" y="1962"/>
                  <a:pt x="1355" y="1965"/>
                </a:cubicBezTo>
                <a:cubicBezTo>
                  <a:pt x="1359" y="1969"/>
                  <a:pt x="1363" y="1974"/>
                  <a:pt x="1366" y="1979"/>
                </a:cubicBezTo>
                <a:cubicBezTo>
                  <a:pt x="1380" y="2002"/>
                  <a:pt x="1389" y="2029"/>
                  <a:pt x="1390" y="2056"/>
                </a:cubicBezTo>
                <a:cubicBezTo>
                  <a:pt x="1394" y="2103"/>
                  <a:pt x="1383" y="2155"/>
                  <a:pt x="1352" y="2191"/>
                </a:cubicBezTo>
                <a:cubicBezTo>
                  <a:pt x="1407" y="2136"/>
                  <a:pt x="1416" y="2034"/>
                  <a:pt x="1377" y="1967"/>
                </a:cubicBezTo>
                <a:cubicBezTo>
                  <a:pt x="1388" y="1969"/>
                  <a:pt x="1402" y="1969"/>
                  <a:pt x="1412" y="1974"/>
                </a:cubicBezTo>
                <a:cubicBezTo>
                  <a:pt x="1422" y="1979"/>
                  <a:pt x="1433" y="1993"/>
                  <a:pt x="1439" y="2003"/>
                </a:cubicBezTo>
                <a:cubicBezTo>
                  <a:pt x="1458" y="2034"/>
                  <a:pt x="1456" y="2068"/>
                  <a:pt x="1446" y="2101"/>
                </a:cubicBezTo>
                <a:cubicBezTo>
                  <a:pt x="1462" y="2057"/>
                  <a:pt x="1461" y="2010"/>
                  <a:pt x="1426" y="1974"/>
                </a:cubicBezTo>
                <a:cubicBezTo>
                  <a:pt x="1434" y="1975"/>
                  <a:pt x="1441" y="1977"/>
                  <a:pt x="1449" y="1978"/>
                </a:cubicBezTo>
                <a:cubicBezTo>
                  <a:pt x="1454" y="1979"/>
                  <a:pt x="1473" y="1980"/>
                  <a:pt x="1473" y="1985"/>
                </a:cubicBezTo>
                <a:cubicBezTo>
                  <a:pt x="1473" y="2000"/>
                  <a:pt x="1484" y="2012"/>
                  <a:pt x="1489" y="2025"/>
                </a:cubicBezTo>
                <a:cubicBezTo>
                  <a:pt x="1494" y="2035"/>
                  <a:pt x="1498" y="2045"/>
                  <a:pt x="1500" y="2056"/>
                </a:cubicBezTo>
                <a:cubicBezTo>
                  <a:pt x="1502" y="2066"/>
                  <a:pt x="1489" y="2082"/>
                  <a:pt x="1484" y="2089"/>
                </a:cubicBezTo>
                <a:cubicBezTo>
                  <a:pt x="1466" y="2116"/>
                  <a:pt x="1448" y="2143"/>
                  <a:pt x="1443" y="2176"/>
                </a:cubicBezTo>
                <a:cubicBezTo>
                  <a:pt x="1437" y="2207"/>
                  <a:pt x="1444" y="2237"/>
                  <a:pt x="1456" y="2265"/>
                </a:cubicBezTo>
                <a:cubicBezTo>
                  <a:pt x="1444" y="2231"/>
                  <a:pt x="1440" y="2197"/>
                  <a:pt x="1453" y="2162"/>
                </a:cubicBezTo>
                <a:cubicBezTo>
                  <a:pt x="1466" y="2127"/>
                  <a:pt x="1495" y="2102"/>
                  <a:pt x="1511" y="2069"/>
                </a:cubicBezTo>
                <a:cubicBezTo>
                  <a:pt x="1520" y="2096"/>
                  <a:pt x="1521" y="2123"/>
                  <a:pt x="1528" y="2150"/>
                </a:cubicBezTo>
                <a:cubicBezTo>
                  <a:pt x="1536" y="2172"/>
                  <a:pt x="1557" y="2185"/>
                  <a:pt x="1568" y="2205"/>
                </a:cubicBezTo>
                <a:cubicBezTo>
                  <a:pt x="1560" y="2187"/>
                  <a:pt x="1544" y="2175"/>
                  <a:pt x="1536" y="2158"/>
                </a:cubicBezTo>
                <a:cubicBezTo>
                  <a:pt x="1525" y="2142"/>
                  <a:pt x="1528" y="2116"/>
                  <a:pt x="1526" y="2098"/>
                </a:cubicBezTo>
                <a:cubicBezTo>
                  <a:pt x="1525" y="2079"/>
                  <a:pt x="1520" y="2061"/>
                  <a:pt x="1513" y="2044"/>
                </a:cubicBezTo>
                <a:cubicBezTo>
                  <a:pt x="1509" y="2033"/>
                  <a:pt x="1504" y="2023"/>
                  <a:pt x="1499" y="2012"/>
                </a:cubicBezTo>
                <a:cubicBezTo>
                  <a:pt x="1495" y="2004"/>
                  <a:pt x="1488" y="1995"/>
                  <a:pt x="1489" y="1986"/>
                </a:cubicBezTo>
                <a:cubicBezTo>
                  <a:pt x="1504" y="1989"/>
                  <a:pt x="1518" y="1993"/>
                  <a:pt x="1532" y="1999"/>
                </a:cubicBezTo>
                <a:cubicBezTo>
                  <a:pt x="1532" y="2012"/>
                  <a:pt x="1533" y="2024"/>
                  <a:pt x="1537" y="2036"/>
                </a:cubicBezTo>
                <a:cubicBezTo>
                  <a:pt x="1534" y="2024"/>
                  <a:pt x="1533" y="2012"/>
                  <a:pt x="1534" y="2001"/>
                </a:cubicBezTo>
                <a:cubicBezTo>
                  <a:pt x="1559" y="2012"/>
                  <a:pt x="1577" y="2032"/>
                  <a:pt x="1577" y="2061"/>
                </a:cubicBezTo>
                <a:cubicBezTo>
                  <a:pt x="1578" y="2086"/>
                  <a:pt x="1569" y="2110"/>
                  <a:pt x="1559" y="2132"/>
                </a:cubicBezTo>
                <a:cubicBezTo>
                  <a:pt x="1576" y="2100"/>
                  <a:pt x="1593" y="2059"/>
                  <a:pt x="1575" y="2024"/>
                </a:cubicBezTo>
                <a:cubicBezTo>
                  <a:pt x="1570" y="2016"/>
                  <a:pt x="1564" y="2009"/>
                  <a:pt x="1556" y="2003"/>
                </a:cubicBezTo>
                <a:cubicBezTo>
                  <a:pt x="1553" y="2000"/>
                  <a:pt x="1550" y="1998"/>
                  <a:pt x="1547" y="1996"/>
                </a:cubicBezTo>
                <a:cubicBezTo>
                  <a:pt x="1541" y="1992"/>
                  <a:pt x="1536" y="1992"/>
                  <a:pt x="1537" y="1985"/>
                </a:cubicBezTo>
                <a:cubicBezTo>
                  <a:pt x="1539" y="1974"/>
                  <a:pt x="1541" y="1963"/>
                  <a:pt x="1541" y="1952"/>
                </a:cubicBezTo>
                <a:cubicBezTo>
                  <a:pt x="1541" y="1942"/>
                  <a:pt x="1538" y="1932"/>
                  <a:pt x="1538" y="1923"/>
                </a:cubicBezTo>
                <a:cubicBezTo>
                  <a:pt x="1548" y="1935"/>
                  <a:pt x="1557" y="1947"/>
                  <a:pt x="1565" y="1961"/>
                </a:cubicBezTo>
                <a:cubicBezTo>
                  <a:pt x="1573" y="1974"/>
                  <a:pt x="1576" y="1986"/>
                  <a:pt x="1579" y="2002"/>
                </a:cubicBezTo>
                <a:cubicBezTo>
                  <a:pt x="1584" y="2027"/>
                  <a:pt x="1586" y="2052"/>
                  <a:pt x="1588" y="2077"/>
                </a:cubicBezTo>
                <a:cubicBezTo>
                  <a:pt x="1588" y="2046"/>
                  <a:pt x="1587" y="2016"/>
                  <a:pt x="1582" y="1986"/>
                </a:cubicBezTo>
                <a:cubicBezTo>
                  <a:pt x="1593" y="1998"/>
                  <a:pt x="1607" y="2007"/>
                  <a:pt x="1624" y="2009"/>
                </a:cubicBezTo>
                <a:cubicBezTo>
                  <a:pt x="1613" y="2007"/>
                  <a:pt x="1604" y="2002"/>
                  <a:pt x="1595" y="1995"/>
                </a:cubicBezTo>
                <a:cubicBezTo>
                  <a:pt x="1591" y="1991"/>
                  <a:pt x="1587" y="1987"/>
                  <a:pt x="1583" y="1982"/>
                </a:cubicBezTo>
                <a:cubicBezTo>
                  <a:pt x="1579" y="1976"/>
                  <a:pt x="1578" y="1967"/>
                  <a:pt x="1576" y="1959"/>
                </a:cubicBezTo>
                <a:cubicBezTo>
                  <a:pt x="1570" y="1933"/>
                  <a:pt x="1558" y="1908"/>
                  <a:pt x="1541" y="1887"/>
                </a:cubicBezTo>
                <a:cubicBezTo>
                  <a:pt x="1560" y="1889"/>
                  <a:pt x="1579" y="1895"/>
                  <a:pt x="1596" y="1904"/>
                </a:cubicBezTo>
                <a:cubicBezTo>
                  <a:pt x="1601" y="1918"/>
                  <a:pt x="1609" y="1930"/>
                  <a:pt x="1620" y="1941"/>
                </a:cubicBezTo>
                <a:cubicBezTo>
                  <a:pt x="1611" y="1930"/>
                  <a:pt x="1604" y="1919"/>
                  <a:pt x="1600" y="1906"/>
                </a:cubicBezTo>
                <a:cubicBezTo>
                  <a:pt x="1629" y="1922"/>
                  <a:pt x="1654" y="1946"/>
                  <a:pt x="1673" y="1973"/>
                </a:cubicBezTo>
                <a:cubicBezTo>
                  <a:pt x="1666" y="1955"/>
                  <a:pt x="1654" y="1938"/>
                  <a:pt x="1642" y="1923"/>
                </a:cubicBezTo>
                <a:cubicBezTo>
                  <a:pt x="1630" y="1909"/>
                  <a:pt x="1617" y="1897"/>
                  <a:pt x="1602" y="1887"/>
                </a:cubicBezTo>
                <a:cubicBezTo>
                  <a:pt x="1597" y="1884"/>
                  <a:pt x="1593" y="1884"/>
                  <a:pt x="1592" y="1877"/>
                </a:cubicBezTo>
                <a:cubicBezTo>
                  <a:pt x="1590" y="1871"/>
                  <a:pt x="1589" y="1865"/>
                  <a:pt x="1588" y="1859"/>
                </a:cubicBezTo>
                <a:cubicBezTo>
                  <a:pt x="1586" y="1847"/>
                  <a:pt x="1585" y="1835"/>
                  <a:pt x="1583" y="1823"/>
                </a:cubicBezTo>
                <a:cubicBezTo>
                  <a:pt x="1598" y="1823"/>
                  <a:pt x="1614" y="1823"/>
                  <a:pt x="1630" y="1826"/>
                </a:cubicBezTo>
                <a:cubicBezTo>
                  <a:pt x="1637" y="1827"/>
                  <a:pt x="1644" y="1829"/>
                  <a:pt x="1651" y="1832"/>
                </a:cubicBezTo>
                <a:cubicBezTo>
                  <a:pt x="1660" y="1835"/>
                  <a:pt x="1663" y="1836"/>
                  <a:pt x="1667" y="1845"/>
                </a:cubicBezTo>
                <a:cubicBezTo>
                  <a:pt x="1678" y="1868"/>
                  <a:pt x="1681" y="1894"/>
                  <a:pt x="1684" y="1919"/>
                </a:cubicBezTo>
                <a:cubicBezTo>
                  <a:pt x="1683" y="1893"/>
                  <a:pt x="1681" y="1865"/>
                  <a:pt x="1671" y="1840"/>
                </a:cubicBezTo>
                <a:cubicBezTo>
                  <a:pt x="1674" y="1842"/>
                  <a:pt x="1674" y="1844"/>
                  <a:pt x="1679" y="1846"/>
                </a:cubicBezTo>
                <a:cubicBezTo>
                  <a:pt x="1687" y="1850"/>
                  <a:pt x="1694" y="1855"/>
                  <a:pt x="1700" y="1861"/>
                </a:cubicBezTo>
                <a:cubicBezTo>
                  <a:pt x="1714" y="1874"/>
                  <a:pt x="1726" y="1889"/>
                  <a:pt x="1736" y="1906"/>
                </a:cubicBezTo>
                <a:cubicBezTo>
                  <a:pt x="1751" y="1934"/>
                  <a:pt x="1760" y="1964"/>
                  <a:pt x="1764" y="1996"/>
                </a:cubicBezTo>
                <a:cubicBezTo>
                  <a:pt x="1761" y="1949"/>
                  <a:pt x="1748" y="1903"/>
                  <a:pt x="1718" y="1866"/>
                </a:cubicBezTo>
                <a:cubicBezTo>
                  <a:pt x="1747" y="1878"/>
                  <a:pt x="1776" y="1890"/>
                  <a:pt x="1802" y="1909"/>
                </a:cubicBezTo>
                <a:cubicBezTo>
                  <a:pt x="1815" y="1918"/>
                  <a:pt x="1822" y="1928"/>
                  <a:pt x="1827" y="1944"/>
                </a:cubicBezTo>
                <a:cubicBezTo>
                  <a:pt x="1831" y="1957"/>
                  <a:pt x="1835" y="1977"/>
                  <a:pt x="1850" y="1982"/>
                </a:cubicBezTo>
                <a:cubicBezTo>
                  <a:pt x="1826" y="1972"/>
                  <a:pt x="1835" y="1934"/>
                  <a:pt x="1819" y="1917"/>
                </a:cubicBezTo>
                <a:cubicBezTo>
                  <a:pt x="1803" y="1898"/>
                  <a:pt x="1778" y="1883"/>
                  <a:pt x="1756" y="1873"/>
                </a:cubicBezTo>
                <a:cubicBezTo>
                  <a:pt x="1778" y="1875"/>
                  <a:pt x="1794" y="1860"/>
                  <a:pt x="1816" y="1871"/>
                </a:cubicBezTo>
                <a:cubicBezTo>
                  <a:pt x="1837" y="1882"/>
                  <a:pt x="1857" y="1891"/>
                  <a:pt x="1880" y="1898"/>
                </a:cubicBezTo>
                <a:cubicBezTo>
                  <a:pt x="1867" y="1893"/>
                  <a:pt x="1853" y="1888"/>
                  <a:pt x="1841" y="1882"/>
                </a:cubicBezTo>
                <a:cubicBezTo>
                  <a:pt x="1826" y="1874"/>
                  <a:pt x="1814" y="1861"/>
                  <a:pt x="1797" y="1860"/>
                </a:cubicBezTo>
                <a:cubicBezTo>
                  <a:pt x="1781" y="1859"/>
                  <a:pt x="1768" y="1867"/>
                  <a:pt x="1752" y="1863"/>
                </a:cubicBezTo>
                <a:cubicBezTo>
                  <a:pt x="1733" y="1858"/>
                  <a:pt x="1717" y="1849"/>
                  <a:pt x="1700" y="1840"/>
                </a:cubicBezTo>
                <a:cubicBezTo>
                  <a:pt x="1687" y="1833"/>
                  <a:pt x="1674" y="1827"/>
                  <a:pt x="1661" y="1820"/>
                </a:cubicBezTo>
                <a:cubicBezTo>
                  <a:pt x="1652" y="1806"/>
                  <a:pt x="1640" y="1794"/>
                  <a:pt x="1626" y="1785"/>
                </a:cubicBezTo>
                <a:cubicBezTo>
                  <a:pt x="1611" y="1775"/>
                  <a:pt x="1594" y="1771"/>
                  <a:pt x="1579" y="1764"/>
                </a:cubicBezTo>
                <a:cubicBezTo>
                  <a:pt x="1565" y="1758"/>
                  <a:pt x="1563" y="1749"/>
                  <a:pt x="1557" y="1735"/>
                </a:cubicBezTo>
                <a:cubicBezTo>
                  <a:pt x="1600" y="1740"/>
                  <a:pt x="1642" y="1749"/>
                  <a:pt x="1683" y="1764"/>
                </a:cubicBezTo>
                <a:cubicBezTo>
                  <a:pt x="1718" y="1777"/>
                  <a:pt x="1732" y="1821"/>
                  <a:pt x="1751" y="1851"/>
                </a:cubicBezTo>
                <a:cubicBezTo>
                  <a:pt x="1737" y="1826"/>
                  <a:pt x="1728" y="1797"/>
                  <a:pt x="1710" y="1774"/>
                </a:cubicBezTo>
                <a:cubicBezTo>
                  <a:pt x="1729" y="1782"/>
                  <a:pt x="1748" y="1792"/>
                  <a:pt x="1766" y="1802"/>
                </a:cubicBezTo>
                <a:cubicBezTo>
                  <a:pt x="1770" y="1804"/>
                  <a:pt x="1773" y="1805"/>
                  <a:pt x="1774" y="1809"/>
                </a:cubicBezTo>
                <a:cubicBezTo>
                  <a:pt x="1774" y="1814"/>
                  <a:pt x="1774" y="1820"/>
                  <a:pt x="1774" y="1825"/>
                </a:cubicBezTo>
                <a:cubicBezTo>
                  <a:pt x="1774" y="1830"/>
                  <a:pt x="1774" y="1836"/>
                  <a:pt x="1774" y="1841"/>
                </a:cubicBezTo>
                <a:cubicBezTo>
                  <a:pt x="1774" y="1830"/>
                  <a:pt x="1775" y="1819"/>
                  <a:pt x="1776" y="1808"/>
                </a:cubicBezTo>
                <a:cubicBezTo>
                  <a:pt x="1781" y="1810"/>
                  <a:pt x="1785" y="1813"/>
                  <a:pt x="1790" y="1817"/>
                </a:cubicBezTo>
                <a:cubicBezTo>
                  <a:pt x="1788" y="1815"/>
                  <a:pt x="1787" y="1814"/>
                  <a:pt x="1785" y="1813"/>
                </a:cubicBezTo>
                <a:cubicBezTo>
                  <a:pt x="1778" y="1807"/>
                  <a:pt x="1776" y="1807"/>
                  <a:pt x="1776" y="1797"/>
                </a:cubicBezTo>
                <a:cubicBezTo>
                  <a:pt x="1777" y="1784"/>
                  <a:pt x="1777" y="1771"/>
                  <a:pt x="1776" y="1758"/>
                </a:cubicBezTo>
                <a:cubicBezTo>
                  <a:pt x="1774" y="1733"/>
                  <a:pt x="1768" y="1708"/>
                  <a:pt x="1752" y="1689"/>
                </a:cubicBezTo>
                <a:cubicBezTo>
                  <a:pt x="1775" y="1690"/>
                  <a:pt x="1800" y="1697"/>
                  <a:pt x="1815" y="1715"/>
                </a:cubicBezTo>
                <a:cubicBezTo>
                  <a:pt x="1832" y="1734"/>
                  <a:pt x="1825" y="1762"/>
                  <a:pt x="1840" y="1782"/>
                </a:cubicBezTo>
                <a:cubicBezTo>
                  <a:pt x="1854" y="1804"/>
                  <a:pt x="1881" y="1812"/>
                  <a:pt x="1906" y="1816"/>
                </a:cubicBezTo>
                <a:cubicBezTo>
                  <a:pt x="1927" y="1820"/>
                  <a:pt x="1957" y="1813"/>
                  <a:pt x="1971" y="1834"/>
                </a:cubicBezTo>
                <a:cubicBezTo>
                  <a:pt x="1963" y="1819"/>
                  <a:pt x="1943" y="1816"/>
                  <a:pt x="1928" y="1814"/>
                </a:cubicBezTo>
                <a:cubicBezTo>
                  <a:pt x="1906" y="1812"/>
                  <a:pt x="1884" y="1808"/>
                  <a:pt x="1865" y="1795"/>
                </a:cubicBezTo>
                <a:cubicBezTo>
                  <a:pt x="1848" y="1784"/>
                  <a:pt x="1843" y="1768"/>
                  <a:pt x="1840" y="1749"/>
                </a:cubicBezTo>
                <a:cubicBezTo>
                  <a:pt x="1837" y="1727"/>
                  <a:pt x="1832" y="1709"/>
                  <a:pt x="1815" y="1693"/>
                </a:cubicBezTo>
                <a:cubicBezTo>
                  <a:pt x="1831" y="1696"/>
                  <a:pt x="1847" y="1698"/>
                  <a:pt x="1862" y="1705"/>
                </a:cubicBezTo>
                <a:cubicBezTo>
                  <a:pt x="1879" y="1712"/>
                  <a:pt x="1890" y="1719"/>
                  <a:pt x="1899" y="1736"/>
                </a:cubicBezTo>
                <a:cubicBezTo>
                  <a:pt x="1916" y="1767"/>
                  <a:pt x="1924" y="1801"/>
                  <a:pt x="1963" y="1809"/>
                </a:cubicBezTo>
                <a:cubicBezTo>
                  <a:pt x="1921" y="1797"/>
                  <a:pt x="1919" y="1757"/>
                  <a:pt x="1901" y="1725"/>
                </a:cubicBezTo>
                <a:cubicBezTo>
                  <a:pt x="1930" y="1740"/>
                  <a:pt x="1960" y="1752"/>
                  <a:pt x="1993" y="1743"/>
                </a:cubicBezTo>
                <a:moveTo>
                  <a:pt x="633" y="1815"/>
                </a:moveTo>
                <a:cubicBezTo>
                  <a:pt x="633" y="1815"/>
                  <a:pt x="633" y="1815"/>
                  <a:pt x="633" y="1816"/>
                </a:cubicBezTo>
                <a:cubicBezTo>
                  <a:pt x="632" y="1817"/>
                  <a:pt x="632" y="1817"/>
                  <a:pt x="632" y="1817"/>
                </a:cubicBezTo>
                <a:cubicBezTo>
                  <a:pt x="616" y="1837"/>
                  <a:pt x="615" y="1860"/>
                  <a:pt x="626" y="1882"/>
                </a:cubicBezTo>
                <a:cubicBezTo>
                  <a:pt x="630" y="1889"/>
                  <a:pt x="632" y="1890"/>
                  <a:pt x="628" y="1897"/>
                </a:cubicBezTo>
                <a:cubicBezTo>
                  <a:pt x="624" y="1904"/>
                  <a:pt x="619" y="1910"/>
                  <a:pt x="614" y="1916"/>
                </a:cubicBezTo>
                <a:cubicBezTo>
                  <a:pt x="602" y="1929"/>
                  <a:pt x="590" y="1941"/>
                  <a:pt x="582" y="1957"/>
                </a:cubicBezTo>
                <a:cubicBezTo>
                  <a:pt x="574" y="1943"/>
                  <a:pt x="565" y="1929"/>
                  <a:pt x="559" y="1914"/>
                </a:cubicBezTo>
                <a:cubicBezTo>
                  <a:pt x="556" y="1908"/>
                  <a:pt x="554" y="1903"/>
                  <a:pt x="556" y="1896"/>
                </a:cubicBezTo>
                <a:cubicBezTo>
                  <a:pt x="558" y="1887"/>
                  <a:pt x="561" y="1877"/>
                  <a:pt x="563" y="1868"/>
                </a:cubicBezTo>
                <a:cubicBezTo>
                  <a:pt x="573" y="1833"/>
                  <a:pt x="583" y="1798"/>
                  <a:pt x="599" y="1765"/>
                </a:cubicBezTo>
                <a:cubicBezTo>
                  <a:pt x="629" y="1705"/>
                  <a:pt x="684" y="1667"/>
                  <a:pt x="738" y="1632"/>
                </a:cubicBezTo>
                <a:cubicBezTo>
                  <a:pt x="710" y="1684"/>
                  <a:pt x="682" y="1741"/>
                  <a:pt x="636" y="1781"/>
                </a:cubicBezTo>
                <a:cubicBezTo>
                  <a:pt x="669" y="1756"/>
                  <a:pt x="693" y="1724"/>
                  <a:pt x="715" y="1689"/>
                </a:cubicBezTo>
                <a:cubicBezTo>
                  <a:pt x="728" y="1668"/>
                  <a:pt x="742" y="1648"/>
                  <a:pt x="755" y="1628"/>
                </a:cubicBezTo>
                <a:cubicBezTo>
                  <a:pt x="760" y="1620"/>
                  <a:pt x="764" y="1615"/>
                  <a:pt x="773" y="1609"/>
                </a:cubicBezTo>
                <a:cubicBezTo>
                  <a:pt x="782" y="1602"/>
                  <a:pt x="792" y="1596"/>
                  <a:pt x="802" y="1589"/>
                </a:cubicBezTo>
                <a:cubicBezTo>
                  <a:pt x="791" y="1608"/>
                  <a:pt x="785" y="1628"/>
                  <a:pt x="781" y="1649"/>
                </a:cubicBezTo>
                <a:cubicBezTo>
                  <a:pt x="774" y="1676"/>
                  <a:pt x="760" y="1700"/>
                  <a:pt x="743" y="1721"/>
                </a:cubicBezTo>
                <a:cubicBezTo>
                  <a:pt x="727" y="1740"/>
                  <a:pt x="709" y="1757"/>
                  <a:pt x="691" y="1772"/>
                </a:cubicBezTo>
                <a:cubicBezTo>
                  <a:pt x="672" y="1788"/>
                  <a:pt x="650" y="1798"/>
                  <a:pt x="633" y="1815"/>
                </a:cubicBezTo>
                <a:moveTo>
                  <a:pt x="692" y="1982"/>
                </a:moveTo>
                <a:cubicBezTo>
                  <a:pt x="691" y="1978"/>
                  <a:pt x="691" y="1980"/>
                  <a:pt x="691" y="1981"/>
                </a:cubicBezTo>
                <a:cubicBezTo>
                  <a:pt x="685" y="1955"/>
                  <a:pt x="676" y="1929"/>
                  <a:pt x="663" y="1905"/>
                </a:cubicBezTo>
                <a:cubicBezTo>
                  <a:pt x="656" y="1892"/>
                  <a:pt x="641" y="1875"/>
                  <a:pt x="641" y="1859"/>
                </a:cubicBezTo>
                <a:cubicBezTo>
                  <a:pt x="640" y="1840"/>
                  <a:pt x="654" y="1829"/>
                  <a:pt x="668" y="1820"/>
                </a:cubicBezTo>
                <a:cubicBezTo>
                  <a:pt x="692" y="1805"/>
                  <a:pt x="717" y="1796"/>
                  <a:pt x="737" y="1777"/>
                </a:cubicBezTo>
                <a:cubicBezTo>
                  <a:pt x="724" y="1809"/>
                  <a:pt x="697" y="1833"/>
                  <a:pt x="693" y="1868"/>
                </a:cubicBezTo>
                <a:cubicBezTo>
                  <a:pt x="691" y="1889"/>
                  <a:pt x="692" y="1910"/>
                  <a:pt x="697" y="1929"/>
                </a:cubicBezTo>
                <a:cubicBezTo>
                  <a:pt x="699" y="1939"/>
                  <a:pt x="696" y="1948"/>
                  <a:pt x="695" y="1959"/>
                </a:cubicBezTo>
                <a:cubicBezTo>
                  <a:pt x="694" y="1967"/>
                  <a:pt x="693" y="1976"/>
                  <a:pt x="692" y="1985"/>
                </a:cubicBezTo>
                <a:cubicBezTo>
                  <a:pt x="692" y="1984"/>
                  <a:pt x="692" y="1983"/>
                  <a:pt x="692" y="1982"/>
                </a:cubicBezTo>
                <a:moveTo>
                  <a:pt x="755" y="1910"/>
                </a:moveTo>
                <a:cubicBezTo>
                  <a:pt x="748" y="1965"/>
                  <a:pt x="713" y="2015"/>
                  <a:pt x="696" y="2067"/>
                </a:cubicBezTo>
                <a:cubicBezTo>
                  <a:pt x="699" y="2045"/>
                  <a:pt x="698" y="2024"/>
                  <a:pt x="695" y="2002"/>
                </a:cubicBezTo>
                <a:cubicBezTo>
                  <a:pt x="693" y="1981"/>
                  <a:pt x="695" y="1963"/>
                  <a:pt x="701" y="1942"/>
                </a:cubicBezTo>
                <a:cubicBezTo>
                  <a:pt x="706" y="1955"/>
                  <a:pt x="712" y="1965"/>
                  <a:pt x="720" y="1975"/>
                </a:cubicBezTo>
                <a:cubicBezTo>
                  <a:pt x="716" y="1968"/>
                  <a:pt x="711" y="1961"/>
                  <a:pt x="708" y="1954"/>
                </a:cubicBezTo>
                <a:cubicBezTo>
                  <a:pt x="706" y="1948"/>
                  <a:pt x="704" y="1943"/>
                  <a:pt x="702" y="1938"/>
                </a:cubicBezTo>
                <a:cubicBezTo>
                  <a:pt x="704" y="1931"/>
                  <a:pt x="707" y="1925"/>
                  <a:pt x="710" y="1918"/>
                </a:cubicBezTo>
                <a:cubicBezTo>
                  <a:pt x="721" y="1893"/>
                  <a:pt x="739" y="1877"/>
                  <a:pt x="759" y="1860"/>
                </a:cubicBezTo>
                <a:cubicBezTo>
                  <a:pt x="757" y="1877"/>
                  <a:pt x="756" y="1894"/>
                  <a:pt x="755" y="1910"/>
                </a:cubicBezTo>
                <a:moveTo>
                  <a:pt x="820" y="1790"/>
                </a:moveTo>
                <a:cubicBezTo>
                  <a:pt x="820" y="1790"/>
                  <a:pt x="820" y="1791"/>
                  <a:pt x="820" y="1792"/>
                </a:cubicBezTo>
                <a:cubicBezTo>
                  <a:pt x="819" y="1795"/>
                  <a:pt x="819" y="1796"/>
                  <a:pt x="819" y="1796"/>
                </a:cubicBezTo>
                <a:cubicBezTo>
                  <a:pt x="807" y="1868"/>
                  <a:pt x="801" y="1945"/>
                  <a:pt x="773" y="2014"/>
                </a:cubicBezTo>
                <a:cubicBezTo>
                  <a:pt x="767" y="1924"/>
                  <a:pt x="774" y="1833"/>
                  <a:pt x="828" y="1757"/>
                </a:cubicBezTo>
                <a:cubicBezTo>
                  <a:pt x="825" y="1768"/>
                  <a:pt x="822" y="1779"/>
                  <a:pt x="820" y="1790"/>
                </a:cubicBezTo>
                <a:moveTo>
                  <a:pt x="862" y="1658"/>
                </a:moveTo>
                <a:cubicBezTo>
                  <a:pt x="852" y="1672"/>
                  <a:pt x="858" y="1663"/>
                  <a:pt x="861" y="1659"/>
                </a:cubicBezTo>
                <a:cubicBezTo>
                  <a:pt x="829" y="1703"/>
                  <a:pt x="795" y="1745"/>
                  <a:pt x="776" y="1796"/>
                </a:cubicBezTo>
                <a:cubicBezTo>
                  <a:pt x="771" y="1809"/>
                  <a:pt x="767" y="1823"/>
                  <a:pt x="764" y="1837"/>
                </a:cubicBezTo>
                <a:cubicBezTo>
                  <a:pt x="762" y="1847"/>
                  <a:pt x="749" y="1855"/>
                  <a:pt x="741" y="1863"/>
                </a:cubicBezTo>
                <a:cubicBezTo>
                  <a:pt x="721" y="1880"/>
                  <a:pt x="708" y="1904"/>
                  <a:pt x="700" y="1930"/>
                </a:cubicBezTo>
                <a:cubicBezTo>
                  <a:pt x="694" y="1899"/>
                  <a:pt x="695" y="1857"/>
                  <a:pt x="717" y="1832"/>
                </a:cubicBezTo>
                <a:cubicBezTo>
                  <a:pt x="730" y="1817"/>
                  <a:pt x="741" y="1802"/>
                  <a:pt x="750" y="1784"/>
                </a:cubicBezTo>
                <a:cubicBezTo>
                  <a:pt x="754" y="1775"/>
                  <a:pt x="759" y="1766"/>
                  <a:pt x="763" y="1757"/>
                </a:cubicBezTo>
                <a:cubicBezTo>
                  <a:pt x="767" y="1746"/>
                  <a:pt x="773" y="1740"/>
                  <a:pt x="780" y="1731"/>
                </a:cubicBezTo>
                <a:cubicBezTo>
                  <a:pt x="799" y="1708"/>
                  <a:pt x="811" y="1682"/>
                  <a:pt x="826" y="1658"/>
                </a:cubicBezTo>
                <a:cubicBezTo>
                  <a:pt x="831" y="1650"/>
                  <a:pt x="835" y="1639"/>
                  <a:pt x="845" y="1639"/>
                </a:cubicBezTo>
                <a:cubicBezTo>
                  <a:pt x="852" y="1639"/>
                  <a:pt x="860" y="1639"/>
                  <a:pt x="867" y="1641"/>
                </a:cubicBezTo>
                <a:cubicBezTo>
                  <a:pt x="876" y="1644"/>
                  <a:pt x="866" y="1652"/>
                  <a:pt x="862" y="1658"/>
                </a:cubicBezTo>
                <a:moveTo>
                  <a:pt x="1017" y="1857"/>
                </a:moveTo>
                <a:cubicBezTo>
                  <a:pt x="1017" y="1858"/>
                  <a:pt x="1017" y="1858"/>
                  <a:pt x="1017" y="1858"/>
                </a:cubicBezTo>
                <a:cubicBezTo>
                  <a:pt x="1014" y="1879"/>
                  <a:pt x="1008" y="1898"/>
                  <a:pt x="1004" y="1918"/>
                </a:cubicBezTo>
                <a:cubicBezTo>
                  <a:pt x="994" y="1907"/>
                  <a:pt x="984" y="1896"/>
                  <a:pt x="975" y="1884"/>
                </a:cubicBezTo>
                <a:cubicBezTo>
                  <a:pt x="970" y="1879"/>
                  <a:pt x="971" y="1869"/>
                  <a:pt x="970" y="1863"/>
                </a:cubicBezTo>
                <a:cubicBezTo>
                  <a:pt x="965" y="1832"/>
                  <a:pt x="962" y="1800"/>
                  <a:pt x="958" y="1769"/>
                </a:cubicBezTo>
                <a:cubicBezTo>
                  <a:pt x="972" y="1781"/>
                  <a:pt x="986" y="1793"/>
                  <a:pt x="999" y="1807"/>
                </a:cubicBezTo>
                <a:cubicBezTo>
                  <a:pt x="1005" y="1814"/>
                  <a:pt x="1010" y="1821"/>
                  <a:pt x="1015" y="1828"/>
                </a:cubicBezTo>
                <a:cubicBezTo>
                  <a:pt x="1021" y="1838"/>
                  <a:pt x="1019" y="1847"/>
                  <a:pt x="1017" y="1857"/>
                </a:cubicBezTo>
                <a:moveTo>
                  <a:pt x="1107" y="1894"/>
                </a:moveTo>
                <a:cubicBezTo>
                  <a:pt x="1109" y="1898"/>
                  <a:pt x="1111" y="1902"/>
                  <a:pt x="1106" y="1893"/>
                </a:cubicBezTo>
                <a:cubicBezTo>
                  <a:pt x="1101" y="1882"/>
                  <a:pt x="1103" y="1887"/>
                  <a:pt x="1106" y="1892"/>
                </a:cubicBezTo>
                <a:cubicBezTo>
                  <a:pt x="1097" y="1875"/>
                  <a:pt x="1089" y="1858"/>
                  <a:pt x="1081" y="1841"/>
                </a:cubicBezTo>
                <a:cubicBezTo>
                  <a:pt x="1073" y="1822"/>
                  <a:pt x="1067" y="1804"/>
                  <a:pt x="1063" y="1784"/>
                </a:cubicBezTo>
                <a:cubicBezTo>
                  <a:pt x="1059" y="1767"/>
                  <a:pt x="1054" y="1750"/>
                  <a:pt x="1049" y="1733"/>
                </a:cubicBezTo>
                <a:cubicBezTo>
                  <a:pt x="1046" y="1722"/>
                  <a:pt x="1042" y="1709"/>
                  <a:pt x="1035" y="1700"/>
                </a:cubicBezTo>
                <a:cubicBezTo>
                  <a:pt x="1038" y="1704"/>
                  <a:pt x="1041" y="1709"/>
                  <a:pt x="1045" y="1713"/>
                </a:cubicBezTo>
                <a:cubicBezTo>
                  <a:pt x="1052" y="1723"/>
                  <a:pt x="1056" y="1732"/>
                  <a:pt x="1060" y="1744"/>
                </a:cubicBezTo>
                <a:cubicBezTo>
                  <a:pt x="1071" y="1769"/>
                  <a:pt x="1084" y="1792"/>
                  <a:pt x="1099" y="1814"/>
                </a:cubicBezTo>
                <a:cubicBezTo>
                  <a:pt x="1106" y="1825"/>
                  <a:pt x="1113" y="1836"/>
                  <a:pt x="1120" y="1846"/>
                </a:cubicBezTo>
                <a:cubicBezTo>
                  <a:pt x="1122" y="1857"/>
                  <a:pt x="1124" y="1867"/>
                  <a:pt x="1125" y="1878"/>
                </a:cubicBezTo>
                <a:cubicBezTo>
                  <a:pt x="1129" y="1903"/>
                  <a:pt x="1131" y="1928"/>
                  <a:pt x="1134" y="1953"/>
                </a:cubicBezTo>
                <a:cubicBezTo>
                  <a:pt x="1127" y="1932"/>
                  <a:pt x="1116" y="1913"/>
                  <a:pt x="1107" y="1894"/>
                </a:cubicBezTo>
                <a:moveTo>
                  <a:pt x="1111" y="1698"/>
                </a:moveTo>
                <a:cubicBezTo>
                  <a:pt x="1113" y="1684"/>
                  <a:pt x="1119" y="1670"/>
                  <a:pt x="1128" y="1659"/>
                </a:cubicBezTo>
                <a:cubicBezTo>
                  <a:pt x="1153" y="1705"/>
                  <a:pt x="1168" y="1752"/>
                  <a:pt x="1171" y="1804"/>
                </a:cubicBezTo>
                <a:cubicBezTo>
                  <a:pt x="1140" y="1778"/>
                  <a:pt x="1107" y="1742"/>
                  <a:pt x="1111" y="1698"/>
                </a:cubicBezTo>
                <a:moveTo>
                  <a:pt x="1176" y="1896"/>
                </a:moveTo>
                <a:cubicBezTo>
                  <a:pt x="1165" y="1870"/>
                  <a:pt x="1152" y="1846"/>
                  <a:pt x="1138" y="1822"/>
                </a:cubicBezTo>
                <a:cubicBezTo>
                  <a:pt x="1148" y="1833"/>
                  <a:pt x="1159" y="1844"/>
                  <a:pt x="1170" y="1855"/>
                </a:cubicBezTo>
                <a:cubicBezTo>
                  <a:pt x="1176" y="1860"/>
                  <a:pt x="1174" y="1870"/>
                  <a:pt x="1175" y="1878"/>
                </a:cubicBezTo>
                <a:cubicBezTo>
                  <a:pt x="1175" y="1883"/>
                  <a:pt x="1177" y="1891"/>
                  <a:pt x="1176" y="1896"/>
                </a:cubicBezTo>
                <a:moveTo>
                  <a:pt x="1307" y="1609"/>
                </a:moveTo>
                <a:cubicBezTo>
                  <a:pt x="1307" y="1609"/>
                  <a:pt x="1308" y="1609"/>
                  <a:pt x="1308" y="1609"/>
                </a:cubicBezTo>
                <a:cubicBezTo>
                  <a:pt x="1347" y="1612"/>
                  <a:pt x="1386" y="1617"/>
                  <a:pt x="1425" y="1625"/>
                </a:cubicBezTo>
                <a:cubicBezTo>
                  <a:pt x="1442" y="1628"/>
                  <a:pt x="1456" y="1641"/>
                  <a:pt x="1469" y="1652"/>
                </a:cubicBezTo>
                <a:cubicBezTo>
                  <a:pt x="1485" y="1666"/>
                  <a:pt x="1500" y="1681"/>
                  <a:pt x="1514" y="1697"/>
                </a:cubicBezTo>
                <a:cubicBezTo>
                  <a:pt x="1467" y="1693"/>
                  <a:pt x="1415" y="1689"/>
                  <a:pt x="1371" y="1669"/>
                </a:cubicBezTo>
                <a:cubicBezTo>
                  <a:pt x="1367" y="1668"/>
                  <a:pt x="1363" y="1666"/>
                  <a:pt x="1360" y="1663"/>
                </a:cubicBezTo>
                <a:cubicBezTo>
                  <a:pt x="1340" y="1646"/>
                  <a:pt x="1320" y="1627"/>
                  <a:pt x="1301" y="1608"/>
                </a:cubicBezTo>
                <a:cubicBezTo>
                  <a:pt x="1303" y="1608"/>
                  <a:pt x="1305" y="1608"/>
                  <a:pt x="1307" y="1609"/>
                </a:cubicBezTo>
                <a:moveTo>
                  <a:pt x="1190" y="1819"/>
                </a:moveTo>
                <a:cubicBezTo>
                  <a:pt x="1189" y="1818"/>
                  <a:pt x="1188" y="1818"/>
                  <a:pt x="1188" y="1817"/>
                </a:cubicBezTo>
                <a:cubicBezTo>
                  <a:pt x="1188" y="1789"/>
                  <a:pt x="1188" y="1761"/>
                  <a:pt x="1182" y="1734"/>
                </a:cubicBezTo>
                <a:cubicBezTo>
                  <a:pt x="1195" y="1755"/>
                  <a:pt x="1208" y="1775"/>
                  <a:pt x="1220" y="1796"/>
                </a:cubicBezTo>
                <a:cubicBezTo>
                  <a:pt x="1232" y="1816"/>
                  <a:pt x="1239" y="1837"/>
                  <a:pt x="1247" y="1859"/>
                </a:cubicBezTo>
                <a:cubicBezTo>
                  <a:pt x="1228" y="1845"/>
                  <a:pt x="1208" y="1833"/>
                  <a:pt x="1190" y="1819"/>
                </a:cubicBezTo>
                <a:moveTo>
                  <a:pt x="1278" y="1867"/>
                </a:moveTo>
                <a:cubicBezTo>
                  <a:pt x="1271" y="1843"/>
                  <a:pt x="1265" y="1819"/>
                  <a:pt x="1255" y="1795"/>
                </a:cubicBezTo>
                <a:cubicBezTo>
                  <a:pt x="1245" y="1772"/>
                  <a:pt x="1233" y="1750"/>
                  <a:pt x="1221" y="1728"/>
                </a:cubicBezTo>
                <a:cubicBezTo>
                  <a:pt x="1236" y="1737"/>
                  <a:pt x="1250" y="1747"/>
                  <a:pt x="1265" y="1755"/>
                </a:cubicBezTo>
                <a:cubicBezTo>
                  <a:pt x="1274" y="1760"/>
                  <a:pt x="1282" y="1765"/>
                  <a:pt x="1290" y="1769"/>
                </a:cubicBezTo>
                <a:cubicBezTo>
                  <a:pt x="1299" y="1774"/>
                  <a:pt x="1307" y="1776"/>
                  <a:pt x="1310" y="1786"/>
                </a:cubicBezTo>
                <a:cubicBezTo>
                  <a:pt x="1321" y="1817"/>
                  <a:pt x="1323" y="1851"/>
                  <a:pt x="1345" y="1878"/>
                </a:cubicBezTo>
                <a:cubicBezTo>
                  <a:pt x="1332" y="1878"/>
                  <a:pt x="1320" y="1878"/>
                  <a:pt x="1307" y="1877"/>
                </a:cubicBezTo>
                <a:cubicBezTo>
                  <a:pt x="1302" y="1876"/>
                  <a:pt x="1296" y="1876"/>
                  <a:pt x="1291" y="1875"/>
                </a:cubicBezTo>
                <a:cubicBezTo>
                  <a:pt x="1283" y="1874"/>
                  <a:pt x="1280" y="1875"/>
                  <a:pt x="1278" y="1867"/>
                </a:cubicBezTo>
                <a:moveTo>
                  <a:pt x="1426" y="1902"/>
                </a:moveTo>
                <a:cubicBezTo>
                  <a:pt x="1429" y="1908"/>
                  <a:pt x="1431" y="1913"/>
                  <a:pt x="1432" y="1919"/>
                </a:cubicBezTo>
                <a:cubicBezTo>
                  <a:pt x="1420" y="1915"/>
                  <a:pt x="1407" y="1911"/>
                  <a:pt x="1394" y="1906"/>
                </a:cubicBezTo>
                <a:cubicBezTo>
                  <a:pt x="1405" y="1905"/>
                  <a:pt x="1416" y="1904"/>
                  <a:pt x="1426" y="1902"/>
                </a:cubicBezTo>
                <a:moveTo>
                  <a:pt x="1354" y="1877"/>
                </a:moveTo>
                <a:cubicBezTo>
                  <a:pt x="1345" y="1866"/>
                  <a:pt x="1340" y="1854"/>
                  <a:pt x="1336" y="1840"/>
                </a:cubicBezTo>
                <a:cubicBezTo>
                  <a:pt x="1356" y="1858"/>
                  <a:pt x="1383" y="1861"/>
                  <a:pt x="1406" y="1875"/>
                </a:cubicBezTo>
                <a:cubicBezTo>
                  <a:pt x="1389" y="1876"/>
                  <a:pt x="1371" y="1877"/>
                  <a:pt x="1354" y="1877"/>
                </a:cubicBezTo>
                <a:moveTo>
                  <a:pt x="1414" y="1874"/>
                </a:moveTo>
                <a:cubicBezTo>
                  <a:pt x="1394" y="1857"/>
                  <a:pt x="1366" y="1853"/>
                  <a:pt x="1346" y="1835"/>
                </a:cubicBezTo>
                <a:cubicBezTo>
                  <a:pt x="1333" y="1823"/>
                  <a:pt x="1329" y="1803"/>
                  <a:pt x="1325" y="1787"/>
                </a:cubicBezTo>
                <a:cubicBezTo>
                  <a:pt x="1339" y="1794"/>
                  <a:pt x="1353" y="1800"/>
                  <a:pt x="1368" y="1806"/>
                </a:cubicBezTo>
                <a:cubicBezTo>
                  <a:pt x="1375" y="1808"/>
                  <a:pt x="1382" y="1811"/>
                  <a:pt x="1390" y="1813"/>
                </a:cubicBezTo>
                <a:cubicBezTo>
                  <a:pt x="1396" y="1818"/>
                  <a:pt x="1402" y="1821"/>
                  <a:pt x="1408" y="1825"/>
                </a:cubicBezTo>
                <a:cubicBezTo>
                  <a:pt x="1437" y="1841"/>
                  <a:pt x="1469" y="1852"/>
                  <a:pt x="1497" y="1869"/>
                </a:cubicBezTo>
                <a:cubicBezTo>
                  <a:pt x="1470" y="1871"/>
                  <a:pt x="1442" y="1873"/>
                  <a:pt x="1414" y="1874"/>
                </a:cubicBezTo>
                <a:moveTo>
                  <a:pt x="1534" y="1974"/>
                </a:moveTo>
                <a:cubicBezTo>
                  <a:pt x="1534" y="1979"/>
                  <a:pt x="1533" y="1983"/>
                  <a:pt x="1533" y="1988"/>
                </a:cubicBezTo>
                <a:cubicBezTo>
                  <a:pt x="1493" y="1968"/>
                  <a:pt x="1448" y="1960"/>
                  <a:pt x="1405" y="1951"/>
                </a:cubicBezTo>
                <a:cubicBezTo>
                  <a:pt x="1384" y="1947"/>
                  <a:pt x="1363" y="1942"/>
                  <a:pt x="1342" y="1936"/>
                </a:cubicBezTo>
                <a:cubicBezTo>
                  <a:pt x="1334" y="1934"/>
                  <a:pt x="1325" y="1931"/>
                  <a:pt x="1316" y="1927"/>
                </a:cubicBezTo>
                <a:cubicBezTo>
                  <a:pt x="1309" y="1924"/>
                  <a:pt x="1294" y="1920"/>
                  <a:pt x="1291" y="1912"/>
                </a:cubicBezTo>
                <a:cubicBezTo>
                  <a:pt x="1323" y="1912"/>
                  <a:pt x="1355" y="1910"/>
                  <a:pt x="1386" y="1907"/>
                </a:cubicBezTo>
                <a:cubicBezTo>
                  <a:pt x="1399" y="1912"/>
                  <a:pt x="1413" y="1915"/>
                  <a:pt x="1427" y="1919"/>
                </a:cubicBezTo>
                <a:cubicBezTo>
                  <a:pt x="1434" y="1921"/>
                  <a:pt x="1434" y="1923"/>
                  <a:pt x="1436" y="1931"/>
                </a:cubicBezTo>
                <a:cubicBezTo>
                  <a:pt x="1437" y="1937"/>
                  <a:pt x="1437" y="1944"/>
                  <a:pt x="1438" y="1950"/>
                </a:cubicBezTo>
                <a:cubicBezTo>
                  <a:pt x="1438" y="1940"/>
                  <a:pt x="1437" y="1930"/>
                  <a:pt x="1435" y="1921"/>
                </a:cubicBezTo>
                <a:cubicBezTo>
                  <a:pt x="1438" y="1922"/>
                  <a:pt x="1441" y="1922"/>
                  <a:pt x="1444" y="1923"/>
                </a:cubicBezTo>
                <a:cubicBezTo>
                  <a:pt x="1441" y="1922"/>
                  <a:pt x="1438" y="1921"/>
                  <a:pt x="1435" y="1920"/>
                </a:cubicBezTo>
                <a:cubicBezTo>
                  <a:pt x="1433" y="1914"/>
                  <a:pt x="1432" y="1908"/>
                  <a:pt x="1429" y="1902"/>
                </a:cubicBezTo>
                <a:cubicBezTo>
                  <a:pt x="1446" y="1899"/>
                  <a:pt x="1462" y="1896"/>
                  <a:pt x="1477" y="1893"/>
                </a:cubicBezTo>
                <a:cubicBezTo>
                  <a:pt x="1484" y="1892"/>
                  <a:pt x="1490" y="1890"/>
                  <a:pt x="1496" y="1889"/>
                </a:cubicBezTo>
                <a:cubicBezTo>
                  <a:pt x="1501" y="1892"/>
                  <a:pt x="1507" y="1894"/>
                  <a:pt x="1512" y="1898"/>
                </a:cubicBezTo>
                <a:cubicBezTo>
                  <a:pt x="1516" y="1901"/>
                  <a:pt x="1520" y="1905"/>
                  <a:pt x="1524" y="1908"/>
                </a:cubicBezTo>
                <a:cubicBezTo>
                  <a:pt x="1528" y="1912"/>
                  <a:pt x="1530" y="1913"/>
                  <a:pt x="1530" y="1918"/>
                </a:cubicBezTo>
                <a:cubicBezTo>
                  <a:pt x="1530" y="1921"/>
                  <a:pt x="1530" y="1925"/>
                  <a:pt x="1531" y="1928"/>
                </a:cubicBezTo>
                <a:cubicBezTo>
                  <a:pt x="1534" y="1944"/>
                  <a:pt x="1536" y="1958"/>
                  <a:pt x="1534" y="1973"/>
                </a:cubicBezTo>
                <a:cubicBezTo>
                  <a:pt x="1535" y="1972"/>
                  <a:pt x="1535" y="1970"/>
                  <a:pt x="1534" y="1974"/>
                </a:cubicBezTo>
                <a:moveTo>
                  <a:pt x="1543" y="1910"/>
                </a:moveTo>
                <a:cubicBezTo>
                  <a:pt x="1552" y="1922"/>
                  <a:pt x="1558" y="1935"/>
                  <a:pt x="1564" y="1948"/>
                </a:cubicBezTo>
                <a:cubicBezTo>
                  <a:pt x="1562" y="1944"/>
                  <a:pt x="1559" y="1936"/>
                  <a:pt x="1565" y="1950"/>
                </a:cubicBezTo>
                <a:cubicBezTo>
                  <a:pt x="1551" y="1926"/>
                  <a:pt x="1536" y="1903"/>
                  <a:pt x="1514" y="1886"/>
                </a:cubicBezTo>
                <a:cubicBezTo>
                  <a:pt x="1527" y="1885"/>
                  <a:pt x="1536" y="1900"/>
                  <a:pt x="1543" y="1910"/>
                </a:cubicBezTo>
                <a:moveTo>
                  <a:pt x="1587" y="1879"/>
                </a:moveTo>
                <a:cubicBezTo>
                  <a:pt x="1567" y="1869"/>
                  <a:pt x="1545" y="1867"/>
                  <a:pt x="1523" y="1868"/>
                </a:cubicBezTo>
                <a:cubicBezTo>
                  <a:pt x="1505" y="1853"/>
                  <a:pt x="1484" y="1841"/>
                  <a:pt x="1463" y="1830"/>
                </a:cubicBezTo>
                <a:cubicBezTo>
                  <a:pt x="1491" y="1833"/>
                  <a:pt x="1519" y="1830"/>
                  <a:pt x="1547" y="1827"/>
                </a:cubicBezTo>
                <a:cubicBezTo>
                  <a:pt x="1553" y="1826"/>
                  <a:pt x="1559" y="1825"/>
                  <a:pt x="1565" y="1825"/>
                </a:cubicBezTo>
                <a:cubicBezTo>
                  <a:pt x="1568" y="1824"/>
                  <a:pt x="1571" y="1824"/>
                  <a:pt x="1574" y="1824"/>
                </a:cubicBezTo>
                <a:cubicBezTo>
                  <a:pt x="1575" y="1828"/>
                  <a:pt x="1576" y="1833"/>
                  <a:pt x="1577" y="1837"/>
                </a:cubicBezTo>
                <a:cubicBezTo>
                  <a:pt x="1580" y="1851"/>
                  <a:pt x="1583" y="1865"/>
                  <a:pt x="1587" y="1879"/>
                </a:cubicBezTo>
                <a:moveTo>
                  <a:pt x="1593" y="1782"/>
                </a:moveTo>
                <a:cubicBezTo>
                  <a:pt x="1590" y="1781"/>
                  <a:pt x="1593" y="1782"/>
                  <a:pt x="1595" y="1783"/>
                </a:cubicBezTo>
                <a:cubicBezTo>
                  <a:pt x="1595" y="1783"/>
                  <a:pt x="1594" y="1783"/>
                  <a:pt x="1594" y="1783"/>
                </a:cubicBezTo>
                <a:cubicBezTo>
                  <a:pt x="1598" y="1784"/>
                  <a:pt x="1597" y="1784"/>
                  <a:pt x="1595" y="1783"/>
                </a:cubicBezTo>
                <a:cubicBezTo>
                  <a:pt x="1615" y="1789"/>
                  <a:pt x="1633" y="1799"/>
                  <a:pt x="1648" y="1815"/>
                </a:cubicBezTo>
                <a:cubicBezTo>
                  <a:pt x="1633" y="1810"/>
                  <a:pt x="1619" y="1807"/>
                  <a:pt x="1604" y="1805"/>
                </a:cubicBezTo>
                <a:cubicBezTo>
                  <a:pt x="1596" y="1805"/>
                  <a:pt x="1587" y="1804"/>
                  <a:pt x="1579" y="1804"/>
                </a:cubicBezTo>
                <a:cubicBezTo>
                  <a:pt x="1577" y="1795"/>
                  <a:pt x="1574" y="1785"/>
                  <a:pt x="1572" y="1775"/>
                </a:cubicBezTo>
                <a:cubicBezTo>
                  <a:pt x="1578" y="1778"/>
                  <a:pt x="1586" y="1780"/>
                  <a:pt x="1593" y="1782"/>
                </a:cubicBezTo>
                <a:moveTo>
                  <a:pt x="1569" y="1804"/>
                </a:moveTo>
                <a:cubicBezTo>
                  <a:pt x="1534" y="1805"/>
                  <a:pt x="1500" y="1808"/>
                  <a:pt x="1465" y="1803"/>
                </a:cubicBezTo>
                <a:cubicBezTo>
                  <a:pt x="1435" y="1798"/>
                  <a:pt x="1405" y="1786"/>
                  <a:pt x="1377" y="1773"/>
                </a:cubicBezTo>
                <a:cubicBezTo>
                  <a:pt x="1307" y="1741"/>
                  <a:pt x="1243" y="1693"/>
                  <a:pt x="1186" y="1642"/>
                </a:cubicBezTo>
                <a:cubicBezTo>
                  <a:pt x="1217" y="1648"/>
                  <a:pt x="1243" y="1666"/>
                  <a:pt x="1271" y="1679"/>
                </a:cubicBezTo>
                <a:cubicBezTo>
                  <a:pt x="1287" y="1686"/>
                  <a:pt x="1303" y="1692"/>
                  <a:pt x="1319" y="1697"/>
                </a:cubicBezTo>
                <a:cubicBezTo>
                  <a:pt x="1328" y="1700"/>
                  <a:pt x="1336" y="1703"/>
                  <a:pt x="1345" y="1705"/>
                </a:cubicBezTo>
                <a:cubicBezTo>
                  <a:pt x="1354" y="1707"/>
                  <a:pt x="1363" y="1708"/>
                  <a:pt x="1371" y="1712"/>
                </a:cubicBezTo>
                <a:cubicBezTo>
                  <a:pt x="1396" y="1728"/>
                  <a:pt x="1417" y="1748"/>
                  <a:pt x="1441" y="1765"/>
                </a:cubicBezTo>
                <a:cubicBezTo>
                  <a:pt x="1466" y="1783"/>
                  <a:pt x="1491" y="1784"/>
                  <a:pt x="1521" y="1782"/>
                </a:cubicBezTo>
                <a:cubicBezTo>
                  <a:pt x="1494" y="1782"/>
                  <a:pt x="1470" y="1781"/>
                  <a:pt x="1448" y="1764"/>
                </a:cubicBezTo>
                <a:cubicBezTo>
                  <a:pt x="1429" y="1749"/>
                  <a:pt x="1413" y="1731"/>
                  <a:pt x="1394" y="1716"/>
                </a:cubicBezTo>
                <a:cubicBezTo>
                  <a:pt x="1431" y="1722"/>
                  <a:pt x="1468" y="1726"/>
                  <a:pt x="1505" y="1730"/>
                </a:cubicBezTo>
                <a:cubicBezTo>
                  <a:pt x="1514" y="1731"/>
                  <a:pt x="1524" y="1732"/>
                  <a:pt x="1534" y="1733"/>
                </a:cubicBezTo>
                <a:cubicBezTo>
                  <a:pt x="1542" y="1734"/>
                  <a:pt x="1545" y="1744"/>
                  <a:pt x="1549" y="1752"/>
                </a:cubicBezTo>
                <a:cubicBezTo>
                  <a:pt x="1557" y="1768"/>
                  <a:pt x="1564" y="1786"/>
                  <a:pt x="1569" y="1804"/>
                </a:cubicBezTo>
                <a:moveTo>
                  <a:pt x="1766" y="1737"/>
                </a:moveTo>
                <a:cubicBezTo>
                  <a:pt x="1772" y="1759"/>
                  <a:pt x="1773" y="1781"/>
                  <a:pt x="1773" y="1804"/>
                </a:cubicBezTo>
                <a:cubicBezTo>
                  <a:pt x="1735" y="1775"/>
                  <a:pt x="1693" y="1751"/>
                  <a:pt x="1650" y="1732"/>
                </a:cubicBezTo>
                <a:cubicBezTo>
                  <a:pt x="1621" y="1719"/>
                  <a:pt x="1590" y="1709"/>
                  <a:pt x="1559" y="1703"/>
                </a:cubicBezTo>
                <a:cubicBezTo>
                  <a:pt x="1552" y="1701"/>
                  <a:pt x="1544" y="1700"/>
                  <a:pt x="1537" y="1699"/>
                </a:cubicBezTo>
                <a:cubicBezTo>
                  <a:pt x="1532" y="1691"/>
                  <a:pt x="1526" y="1683"/>
                  <a:pt x="1520" y="1675"/>
                </a:cubicBezTo>
                <a:cubicBezTo>
                  <a:pt x="1510" y="1662"/>
                  <a:pt x="1499" y="1650"/>
                  <a:pt x="1487" y="1638"/>
                </a:cubicBezTo>
                <a:cubicBezTo>
                  <a:pt x="1540" y="1651"/>
                  <a:pt x="1592" y="1664"/>
                  <a:pt x="1646" y="1674"/>
                </a:cubicBezTo>
                <a:cubicBezTo>
                  <a:pt x="1670" y="1678"/>
                  <a:pt x="1694" y="1682"/>
                  <a:pt x="1718" y="1686"/>
                </a:cubicBezTo>
                <a:cubicBezTo>
                  <a:pt x="1724" y="1687"/>
                  <a:pt x="1733" y="1686"/>
                  <a:pt x="1738" y="1690"/>
                </a:cubicBezTo>
                <a:cubicBezTo>
                  <a:pt x="1753" y="1701"/>
                  <a:pt x="1762" y="1720"/>
                  <a:pt x="1766" y="1737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lIns="91422" tIns="45711" rIns="91422" bIns="45711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CEB31C1-EFB1-4B05-BAEB-A191B7FBB887}"/>
              </a:ext>
            </a:extLst>
          </p:cNvPr>
          <p:cNvSpPr/>
          <p:nvPr/>
        </p:nvSpPr>
        <p:spPr>
          <a:xfrm>
            <a:off x="5946345" y="1658239"/>
            <a:ext cx="2595987" cy="115748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a-IR" sz="1400" dirty="0" smtClean="0">
              <a:solidFill>
                <a:srgbClr val="15153E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  <a:p>
            <a:pPr algn="ctr"/>
            <a:r>
              <a:rPr lang="fa-IR" sz="1400" dirty="0" smtClean="0">
                <a:solidFill>
                  <a:srgbClr val="15153E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ایجاد </a:t>
            </a:r>
            <a:r>
              <a:rPr lang="fa-IR" sz="1400" dirty="0">
                <a:solidFill>
                  <a:srgbClr val="15153E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24 محل فعالیت حرفه ای تخصصی در بخش کشاورزی و منابع طبیعی در استان البرز</a:t>
            </a:r>
            <a:endParaRPr lang="en-US" sz="1400" dirty="0">
              <a:solidFill>
                <a:srgbClr val="15153E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  <a:p>
            <a:pPr algn="ctr"/>
            <a:endParaRPr lang="en-US" sz="1400" dirty="0">
              <a:cs typeface="B Titr" panose="00000700000000000000" pitchFamily="2" charset="-78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310FA1E-6672-4F39-A046-6CC84942C8ED}"/>
              </a:ext>
            </a:extLst>
          </p:cNvPr>
          <p:cNvSpPr/>
          <p:nvPr/>
        </p:nvSpPr>
        <p:spPr>
          <a:xfrm>
            <a:off x="5946345" y="662937"/>
            <a:ext cx="2089991" cy="91623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altLang="es-MX" sz="1600" b="1" dirty="0" smtClean="0">
                <a:solidFill>
                  <a:schemeClr val="tx1"/>
                </a:solidFill>
                <a:latin typeface="Montserrat ExtraBold" pitchFamily="2" charset="77"/>
                <a:ea typeface="Roboto Condensed" charset="0"/>
                <a:cs typeface="B Titr" panose="00000700000000000000" pitchFamily="2" charset="-78"/>
              </a:rPr>
              <a:t>5545</a:t>
            </a:r>
            <a:r>
              <a:rPr kumimoji="0" lang="fa-IR" altLang="es-MX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ExtraBold" pitchFamily="2" charset="77"/>
                <a:ea typeface="Roboto Condensed" charset="0"/>
                <a:cs typeface="B Titr" panose="00000700000000000000" pitchFamily="2" charset="-78"/>
              </a:rPr>
              <a:t> </a:t>
            </a:r>
            <a:r>
              <a:rPr kumimoji="0" lang="fa-IR" altLang="es-MX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ExtraBold" pitchFamily="2" charset="77"/>
                <a:ea typeface="Roboto Condensed" charset="0"/>
                <a:cs typeface="B Titr" panose="00000700000000000000" pitchFamily="2" charset="-78"/>
              </a:rPr>
              <a:t>عضو </a:t>
            </a:r>
            <a:r>
              <a:rPr kumimoji="0" lang="fa-IR" altLang="es-MX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ExtraBold" pitchFamily="2" charset="77"/>
                <a:ea typeface="Roboto Condensed" charset="0"/>
                <a:cs typeface="B Titr" panose="00000700000000000000" pitchFamily="2" charset="-78"/>
              </a:rPr>
              <a:t>حقیقی و 260 عضو حقوقی</a:t>
            </a:r>
            <a:endParaRPr kumimoji="0" lang="en-US" altLang="es-MX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 ExtraBold" pitchFamily="2" charset="77"/>
              <a:ea typeface="Roboto Condensed" charset="0"/>
              <a:cs typeface="B Titr" panose="00000700000000000000" pitchFamily="2" charset="-78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4CBF9D-131F-4420-8650-3FA652902CA2}"/>
              </a:ext>
            </a:extLst>
          </p:cNvPr>
          <p:cNvSpPr/>
          <p:nvPr/>
        </p:nvSpPr>
        <p:spPr>
          <a:xfrm>
            <a:off x="320311" y="3135554"/>
            <a:ext cx="1835054" cy="88324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1600" dirty="0" smtClean="0">
                <a:cs typeface="B Titr" panose="00000700000000000000" pitchFamily="2" charset="-78"/>
              </a:rPr>
              <a:t>ایجاد 54 داروخانه گیاهی</a:t>
            </a:r>
            <a:endParaRPr lang="fa-IR" sz="1600" b="1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E8E6D76-C8A8-4F28-8756-D5E61C7508CC}"/>
              </a:ext>
            </a:extLst>
          </p:cNvPr>
          <p:cNvSpPr/>
          <p:nvPr/>
        </p:nvSpPr>
        <p:spPr>
          <a:xfrm>
            <a:off x="6041644" y="2864598"/>
            <a:ext cx="2834194" cy="152705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1600" b="1" dirty="0">
                <a:solidFill>
                  <a:schemeClr val="tx1"/>
                </a:solidFill>
                <a:cs typeface="B Titr" panose="00000700000000000000" pitchFamily="2" charset="-78"/>
              </a:rPr>
              <a:t>فعال سازی کمیته های تخصصی </a:t>
            </a:r>
            <a:r>
              <a:rPr lang="fa-IR" sz="1600" b="1" dirty="0" smtClean="0">
                <a:solidFill>
                  <a:schemeClr val="tx1"/>
                </a:solidFill>
                <a:cs typeface="B Titr" panose="00000700000000000000" pitchFamily="2" charset="-78"/>
              </a:rPr>
              <a:t>(منابع </a:t>
            </a:r>
            <a:r>
              <a:rPr lang="fa-IR" sz="1600" b="1" dirty="0">
                <a:solidFill>
                  <a:schemeClr val="tx1"/>
                </a:solidFill>
                <a:cs typeface="B Titr" panose="00000700000000000000" pitchFamily="2" charset="-78"/>
              </a:rPr>
              <a:t>طبیعی و محیط زیست –گیاهان دارویی – نقشه برداری و ممیزی اراضی و حوزه تغییر کاربری)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AFB1CE5-4ED8-4138-B865-C226D2EFFC99}"/>
              </a:ext>
            </a:extLst>
          </p:cNvPr>
          <p:cNvSpPr/>
          <p:nvPr/>
        </p:nvSpPr>
        <p:spPr>
          <a:xfrm>
            <a:off x="140961" y="586585"/>
            <a:ext cx="2487566" cy="106893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cs typeface="B Titr" panose="00000700000000000000" pitchFamily="2" charset="-78"/>
              </a:rPr>
              <a:t>صدور 978 پروانه اشتغال جهت شروع فعالیت در حوزه کشاورزی </a:t>
            </a:r>
            <a:endParaRPr lang="en-US" sz="1600" b="1" dirty="0">
              <a:cs typeface="B Titr" panose="00000700000000000000" pitchFamily="2" charset="-78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F8390E3-1929-4AEE-AD43-3DAB09AB9582}"/>
              </a:ext>
            </a:extLst>
          </p:cNvPr>
          <p:cNvSpPr/>
          <p:nvPr/>
        </p:nvSpPr>
        <p:spPr>
          <a:xfrm>
            <a:off x="24075" y="1768435"/>
            <a:ext cx="2427527" cy="132057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1600" dirty="0" smtClean="0">
                <a:cs typeface="B Titr" panose="00000700000000000000" pitchFamily="2" charset="-78"/>
              </a:rPr>
              <a:t>ایجاد۵۴۰ </a:t>
            </a:r>
            <a:r>
              <a:rPr lang="fa-IR" sz="1600" dirty="0">
                <a:cs typeface="B Titr" panose="00000700000000000000" pitchFamily="2" charset="-78"/>
              </a:rPr>
              <a:t>فرصت شغلی دائمی در زمینه های مختلف کشاورزی و منابع طبیعی</a:t>
            </a:r>
            <a:endParaRPr lang="en-US" sz="1600" b="1" dirty="0">
              <a:cs typeface="B Nazanin" panose="00000400000000000000" pitchFamily="2" charset="-78"/>
            </a:endParaRP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F994520A-133E-429D-970A-4F010F2AB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3" y="39895"/>
            <a:ext cx="8704184" cy="611006"/>
          </a:xfrm>
        </p:spPr>
        <p:txBody>
          <a:bodyPr/>
          <a:lstStyle/>
          <a:p>
            <a:r>
              <a:rPr lang="fa-IR" sz="2800" dirty="0">
                <a:cs typeface="B Titr" panose="00000700000000000000" pitchFamily="2" charset="-78"/>
              </a:rPr>
              <a:t>سازمان نظام مهندسی کشاورزی و منابع طبیعی البرز در </a:t>
            </a:r>
            <a:r>
              <a:rPr lang="fa-IR" sz="2800" dirty="0">
                <a:solidFill>
                  <a:srgbClr val="008000"/>
                </a:solidFill>
                <a:cs typeface="B Titr" panose="00000700000000000000" pitchFamily="2" charset="-78"/>
              </a:rPr>
              <a:t>یک نگاه </a:t>
            </a:r>
            <a:endParaRPr lang="en-US" sz="2800" dirty="0">
              <a:solidFill>
                <a:srgbClr val="008000"/>
              </a:solidFill>
              <a:cs typeface="B Titr" panose="00000700000000000000" pitchFamily="2" charset="-7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FB1CE5-4ED8-4138-B865-C226D2EFFC99}"/>
              </a:ext>
            </a:extLst>
          </p:cNvPr>
          <p:cNvSpPr/>
          <p:nvPr/>
        </p:nvSpPr>
        <p:spPr>
          <a:xfrm>
            <a:off x="1670605" y="3825056"/>
            <a:ext cx="4886560" cy="121692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algn="ctr" rtl="1">
              <a:buFont typeface="Wingdings" panose="05000000000000000000" pitchFamily="2" charset="2"/>
              <a:buChar char="ü"/>
            </a:pPr>
            <a:r>
              <a:rPr lang="fa-IR" sz="1200" b="1" dirty="0" smtClean="0">
                <a:cs typeface="B Titr" panose="00000700000000000000" pitchFamily="2" charset="-78"/>
              </a:rPr>
              <a:t>صدور 1744 پروانه در حوزه گلخانه و قارچ</a:t>
            </a:r>
          </a:p>
          <a:p>
            <a:pPr marL="171450" indent="-171450" algn="ctr" rtl="1">
              <a:buFont typeface="Wingdings" panose="05000000000000000000" pitchFamily="2" charset="2"/>
              <a:buChar char="ü"/>
            </a:pPr>
            <a:r>
              <a:rPr lang="fa-IR" sz="1200" b="1" dirty="0">
                <a:cs typeface="B Titr" panose="00000700000000000000" pitchFamily="2" charset="-78"/>
              </a:rPr>
              <a:t>صدور 1976 پروانه در حوزه </a:t>
            </a:r>
            <a:r>
              <a:rPr lang="fa-IR" sz="1200" b="1" dirty="0" smtClean="0">
                <a:cs typeface="B Titr" panose="00000700000000000000" pitchFamily="2" charset="-78"/>
              </a:rPr>
              <a:t>دام-طیور-شیلات</a:t>
            </a:r>
          </a:p>
          <a:p>
            <a:pPr marL="171450" indent="-171450" algn="ctr" rtl="1">
              <a:buFont typeface="Wingdings" panose="05000000000000000000" pitchFamily="2" charset="2"/>
              <a:buChar char="ü"/>
            </a:pPr>
            <a:r>
              <a:rPr lang="fa-IR" sz="1100" b="1" dirty="0">
                <a:cs typeface="B Titr" panose="00000700000000000000" pitchFamily="2" charset="-78"/>
              </a:rPr>
              <a:t>صدور 74 پروانه در حوزه گیاه پزشکی و شرکت های ضدعفونی</a:t>
            </a:r>
            <a:endParaRPr lang="en-US" sz="1100" b="1" dirty="0">
              <a:cs typeface="B Titr" panose="00000700000000000000" pitchFamily="2" charset="-78"/>
            </a:endParaRPr>
          </a:p>
          <a:p>
            <a:pPr marL="171450" indent="-171450" algn="ctr" rtl="1">
              <a:buFont typeface="Wingdings" panose="05000000000000000000" pitchFamily="2" charset="2"/>
              <a:buChar char="ü"/>
            </a:pPr>
            <a:endParaRPr lang="fa-IR" sz="12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3292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8" grpId="0" animBg="1"/>
      <p:bldP spid="23" grpId="0" animBg="1"/>
      <p:bldP spid="22" grpId="0" animBg="1"/>
      <p:bldP spid="21" grpId="0" animBg="1"/>
      <p:bldP spid="4" grpId="0" build="p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400" dirty="0" smtClean="0">
                <a:cs typeface="B Titr" panose="00000700000000000000" pitchFamily="2" charset="-78"/>
              </a:rPr>
              <a:t>تعداد اعضای حقیقی سازمان با مدرک کارشناسی</a:t>
            </a:r>
          </a:p>
        </p:txBody>
      </p:sp>
      <p:pic>
        <p:nvPicPr>
          <p:cNvPr id="1026" name="Picture 2" descr="C:\Users\riyasat\Desktop\آمار\Screenshot 2025-12-09 17102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25" y="1349375"/>
            <a:ext cx="6342951" cy="35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53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400" dirty="0" smtClean="0">
                <a:cs typeface="B Titr" panose="00000700000000000000" pitchFamily="2" charset="-78"/>
              </a:rPr>
              <a:t>تعداد اعضای حقیقی با مقطع کارشناسی ارشد</a:t>
            </a: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2050" name="Picture 2" descr="C:\Users\riyasat\Desktop\آمار\Screenshot 2025-12-09 17115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544" y="1349375"/>
            <a:ext cx="6308913" cy="35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01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400" dirty="0" smtClean="0">
                <a:cs typeface="B Titr" panose="00000700000000000000" pitchFamily="2" charset="-78"/>
              </a:rPr>
              <a:t>تعداد اعضای حقیقی سازمان با مقطع دکتری</a:t>
            </a: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3074" name="Picture 2" descr="C:\Users\riyasat\Desktop\آمار\Screenshot 2025-12-09 17123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91" y="1349375"/>
            <a:ext cx="6235819" cy="35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3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4404210"/>
            <a:ext cx="8246070" cy="449075"/>
          </a:xfrm>
        </p:spPr>
        <p:txBody>
          <a:bodyPr/>
          <a:lstStyle/>
          <a:p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B Titr" panose="00000700000000000000" pitchFamily="2" charset="-78"/>
              </a:rPr>
              <a:t/>
            </a:r>
            <a:b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B Titr" panose="00000700000000000000" pitchFamily="2" charset="-78"/>
              </a:rPr>
            </a:br>
            <a:r>
              <a:rPr lang="fa-IR" sz="3000" b="1" dirty="0">
                <a:solidFill>
                  <a:srgbClr val="C00000"/>
                </a:solidFill>
                <a:latin typeface="Montserrat ExtraBold" pitchFamily="2" charset="77"/>
                <a:ea typeface="+mn-ea"/>
                <a:cs typeface="B Titr" panose="00000700000000000000" pitchFamily="2" charset="-78"/>
              </a:rPr>
              <a:t>سازمان</a:t>
            </a:r>
            <a:r>
              <a:rPr kumimoji="0" lang="fa-IR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B Titr" panose="00000700000000000000" pitchFamily="2" charset="-78"/>
              </a:rPr>
              <a:t> نظام مهندسی کشاورزی ومنابع طبیعی</a:t>
            </a:r>
            <a:r>
              <a:rPr kumimoji="0" lang="fa-IR" sz="3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B Titr" panose="00000700000000000000" pitchFamily="2" charset="-78"/>
              </a:rPr>
              <a:t> استان البرز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B Titr" panose="00000700000000000000" pitchFamily="2" charset="-78"/>
              </a:rPr>
              <a:t/>
            </a:r>
            <a:b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B Titr" panose="00000700000000000000" pitchFamily="2" charset="-78"/>
              </a:rPr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0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sz="2400" dirty="0" smtClean="0">
                <a:cs typeface="B Titr" panose="00000700000000000000" pitchFamily="2" charset="-78"/>
              </a:rPr>
              <a:t/>
            </a:r>
            <a:br>
              <a:rPr lang="fa-IR" sz="2400" dirty="0" smtClean="0">
                <a:cs typeface="B Titr" panose="00000700000000000000" pitchFamily="2" charset="-78"/>
              </a:rPr>
            </a:br>
            <a:r>
              <a:rPr lang="fa-IR" sz="2400" dirty="0" smtClean="0">
                <a:cs typeface="B Titr" panose="00000700000000000000" pitchFamily="2" charset="-78"/>
              </a:rPr>
              <a:t>برنامه </a:t>
            </a:r>
            <a:r>
              <a:rPr lang="fa-IR" sz="2400" dirty="0">
                <a:cs typeface="B Titr" panose="00000700000000000000" pitchFamily="2" charset="-78"/>
              </a:rPr>
              <a:t>های </a:t>
            </a:r>
            <a:r>
              <a:rPr lang="fa-IR" sz="2400" dirty="0" smtClean="0">
                <a:cs typeface="B Titr" panose="00000700000000000000" pitchFamily="2" charset="-78"/>
              </a:rPr>
              <a:t>اجرایی سازمان </a:t>
            </a:r>
            <a:r>
              <a:rPr lang="fa-IR" sz="2400" dirty="0">
                <a:cs typeface="B Titr" panose="00000700000000000000" pitchFamily="2" charset="-78"/>
              </a:rPr>
              <a:t>در راستای توانمند سازی اعضاء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>
                <a:cs typeface="B Titr" panose="00000700000000000000" pitchFamily="2" charset="-78"/>
              </a:rPr>
              <a:t>برگزاری دوره های آموزشی مهارت محور</a:t>
            </a:r>
          </a:p>
          <a:p>
            <a:endParaRPr lang="fa-IR" dirty="0" smtClean="0">
              <a:cs typeface="B Titr" panose="00000700000000000000" pitchFamily="2" charset="-78"/>
            </a:endParaRPr>
          </a:p>
          <a:p>
            <a:endParaRPr lang="fa-IR" dirty="0">
              <a:cs typeface="B Titr" panose="00000700000000000000" pitchFamily="2" charset="-78"/>
            </a:endParaRPr>
          </a:p>
          <a:p>
            <a:r>
              <a:rPr lang="fa-IR" dirty="0" smtClean="0">
                <a:cs typeface="B Titr" panose="00000700000000000000" pitchFamily="2" charset="-78"/>
              </a:rPr>
              <a:t>ایجاد مراکز توان افزایی و مهارت آموزی</a:t>
            </a:r>
          </a:p>
          <a:p>
            <a:endParaRPr lang="en-US" dirty="0"/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03D88634-2CFD-40BF-90AD-DCFF4E7B08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0" y="891995"/>
            <a:ext cx="1639598" cy="2186131"/>
          </a:xfrm>
          <a:prstGeom prst="rect">
            <a:avLst/>
          </a:prstGeom>
        </p:spPr>
      </p:pic>
      <p:pic>
        <p:nvPicPr>
          <p:cNvPr id="5" name="Picture 9" descr="D:\Aنظام مهندسی\نظام مهندسی\ax ha\تابلو مراکز مهارت آموزی و توان افزایی\IMG-20250202-WA0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" y="3335275"/>
            <a:ext cx="3044950" cy="13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69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626" y="73496"/>
            <a:ext cx="4000222" cy="659277"/>
          </a:xfrm>
        </p:spPr>
        <p:txBody>
          <a:bodyPr>
            <a:normAutofit/>
          </a:bodyPr>
          <a:lstStyle/>
          <a:p>
            <a:r>
              <a:rPr lang="fa-IR" sz="32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cs typeface="B Titr" panose="00000700000000000000" pitchFamily="2" charset="-78"/>
              </a:rPr>
              <a:t>دوره های آموزشی      </a:t>
            </a:r>
            <a:endParaRPr lang="en-US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3020" y="1971889"/>
            <a:ext cx="4321942" cy="47982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a-IR" sz="20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cs typeface="B Titr" panose="00000700000000000000" pitchFamily="2" charset="-78"/>
              </a:rPr>
              <a:t>آموزش 950 فراگیر (13889 نفر ساعت)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rgbClr val="00B050"/>
              </a:solidFill>
              <a:cs typeface="B Titr" panose="00000700000000000000" pitchFamily="2" charset="-78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8108B97-9900-4F5A-94B1-20FDC6D0DA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" y="1655520"/>
            <a:ext cx="4650639" cy="3487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48106" y="921999"/>
            <a:ext cx="5536856" cy="55081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a-IR" sz="2000" b="0" dirty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برگزاری 50 دوره آموزشی تخصصی (عملی و تئوری)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C80CED-FA03-4EFA-AAEC-E98BB7732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0908F9-2F15-496D-9C2F-C582C50970BC}"/>
              </a:ext>
            </a:extLst>
          </p:cNvPr>
          <p:cNvSpPr txBox="1"/>
          <p:nvPr/>
        </p:nvSpPr>
        <p:spPr>
          <a:xfrm>
            <a:off x="296260" y="1197405"/>
            <a:ext cx="10017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9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900" b="1" dirty="0">
              <a:cs typeface="B Titr" panose="00000700000000000000" pitchFamily="2" charset="-78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243301D-15E0-4371-8B23-5F5681D7F09C}"/>
              </a:ext>
            </a:extLst>
          </p:cNvPr>
          <p:cNvSpPr/>
          <p:nvPr/>
        </p:nvSpPr>
        <p:spPr>
          <a:xfrm rot="10800000" flipV="1">
            <a:off x="4804437" y="2877161"/>
            <a:ext cx="4196007" cy="152705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اصول محاسبات فنی و نقشه اجرایی گلخانه</a:t>
            </a:r>
            <a:endParaRPr lang="en-US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00530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  <p:bldP spid="5" grpId="0" uiExpand="1" build="p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1A0A555-177D-4EB3-B0F9-F7F57685144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33" y="2635170"/>
            <a:ext cx="5480755" cy="2466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60D4DE-3445-49BE-9419-866C14467E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522CDD-BF65-45C0-A00E-9796ACFA9846}"/>
              </a:ext>
            </a:extLst>
          </p:cNvPr>
          <p:cNvSpPr txBox="1"/>
          <p:nvPr/>
        </p:nvSpPr>
        <p:spPr>
          <a:xfrm>
            <a:off x="296260" y="1197405"/>
            <a:ext cx="10017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9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900" b="1" dirty="0">
              <a:cs typeface="B Titr" panose="00000700000000000000" pitchFamily="2" charset="-7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9700A4-2E61-4F63-9A95-A7B25FBC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626" y="73496"/>
            <a:ext cx="4000222" cy="659277"/>
          </a:xfrm>
        </p:spPr>
        <p:txBody>
          <a:bodyPr>
            <a:normAutofit/>
          </a:bodyPr>
          <a:lstStyle/>
          <a:p>
            <a:r>
              <a:rPr lang="fa-IR" sz="32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cs typeface="B Titr" panose="00000700000000000000" pitchFamily="2" charset="-78"/>
              </a:rPr>
              <a:t>دوره های آموزشی      </a:t>
            </a:r>
            <a:endParaRPr lang="en-US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F9DFB0-0E4F-4867-A7BD-C736C694A3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3778" r="4213"/>
          <a:stretch/>
        </p:blipFill>
        <p:spPr>
          <a:xfrm>
            <a:off x="29906" y="1452981"/>
            <a:ext cx="3817625" cy="3666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4AAA20BC-B00F-4F11-B590-6EE1AD67FDA4}"/>
              </a:ext>
            </a:extLst>
          </p:cNvPr>
          <p:cNvSpPr/>
          <p:nvPr/>
        </p:nvSpPr>
        <p:spPr>
          <a:xfrm rot="2996475">
            <a:off x="5788069" y="532093"/>
            <a:ext cx="1939933" cy="2195258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نظارت بر طرح های تغییر کاربری اراضی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49532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5C8328-454A-4240-B743-9FE6BC947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E6E20D-0355-4544-BFF6-164737787B25}"/>
              </a:ext>
            </a:extLst>
          </p:cNvPr>
          <p:cNvSpPr txBox="1"/>
          <p:nvPr/>
        </p:nvSpPr>
        <p:spPr>
          <a:xfrm>
            <a:off x="296260" y="1197405"/>
            <a:ext cx="10017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9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900" b="1" dirty="0">
              <a:cs typeface="B Titr" panose="00000700000000000000" pitchFamily="2" charset="-78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543DC5-FC10-4234-A8C3-77FDFEF9F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626" y="73496"/>
            <a:ext cx="4000222" cy="659277"/>
          </a:xfrm>
        </p:spPr>
        <p:txBody>
          <a:bodyPr>
            <a:normAutofit/>
          </a:bodyPr>
          <a:lstStyle/>
          <a:p>
            <a:r>
              <a:rPr lang="fa-IR" sz="32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cs typeface="B Titr" panose="00000700000000000000" pitchFamily="2" charset="-78"/>
              </a:rPr>
              <a:t>دوره های آموزشی      </a:t>
            </a:r>
            <a:endParaRPr lang="en-US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4CB2C0E5-6811-44D1-97DB-0FC282B9F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" y="2266339"/>
            <a:ext cx="1578591" cy="2803892"/>
          </a:xfrm>
          <a:prstGeom prst="rect">
            <a:avLst/>
          </a:prstGeom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03D88634-2CFD-40BF-90AD-DCFF4E7B08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35" y="2266339"/>
            <a:ext cx="2097713" cy="27969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9744E6-499E-451D-B63E-AABA1EE4F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90" y="2263323"/>
            <a:ext cx="5995647" cy="2799967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C859FB1-C206-4751-9CBC-2436E51E5DA0}"/>
              </a:ext>
            </a:extLst>
          </p:cNvPr>
          <p:cNvSpPr txBox="1">
            <a:spLocks/>
          </p:cNvSpPr>
          <p:nvPr/>
        </p:nvSpPr>
        <p:spPr>
          <a:xfrm>
            <a:off x="6404460" y="958919"/>
            <a:ext cx="2209316" cy="897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marL="34290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2800" kern="1200">
                <a:solidFill>
                  <a:schemeClr val="bg1"/>
                </a:solidFill>
                <a:latin typeface="+mn-lt"/>
                <a:ea typeface="+mn-ea"/>
                <a:cs typeface="2  Sina" pitchFamily="2" charset="-78"/>
              </a:defRPr>
            </a:lvl1pPr>
            <a:lvl2pPr marL="742950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2400" kern="1200">
                <a:solidFill>
                  <a:schemeClr val="bg1"/>
                </a:solidFill>
                <a:latin typeface="+mn-lt"/>
                <a:ea typeface="+mn-ea"/>
                <a:cs typeface="2  Sina" pitchFamily="2" charset="-78"/>
              </a:defRPr>
            </a:lvl2pPr>
            <a:lvl3pPr marL="11430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2000" kern="1200">
                <a:solidFill>
                  <a:schemeClr val="bg1"/>
                </a:solidFill>
                <a:latin typeface="+mn-lt"/>
                <a:ea typeface="+mn-ea"/>
                <a:cs typeface="2  Sina" pitchFamily="2" charset="-78"/>
              </a:defRPr>
            </a:lvl3pPr>
            <a:lvl4pPr marL="16002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1800" kern="1200">
                <a:solidFill>
                  <a:schemeClr val="bg1"/>
                </a:solidFill>
                <a:latin typeface="+mn-lt"/>
                <a:ea typeface="+mn-ea"/>
                <a:cs typeface="2  Sina" pitchFamily="2" charset="-78"/>
              </a:defRPr>
            </a:lvl4pPr>
            <a:lvl5pPr marL="20574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1800" kern="1200">
                <a:solidFill>
                  <a:schemeClr val="bg1"/>
                </a:solidFill>
                <a:latin typeface="+mn-lt"/>
                <a:ea typeface="+mn-ea"/>
                <a:cs typeface="2  Sina" pitchFamily="2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fa-IR" sz="24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cs typeface="B Titr" panose="00000700000000000000" pitchFamily="2" charset="-78"/>
              </a:rPr>
              <a:t>باغبانی و هرس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00B05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204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DAEB36-D8A8-4E2D-8DFD-24565CD90D8D}"/>
              </a:ext>
            </a:extLst>
          </p:cNvPr>
          <p:cNvSpPr txBox="1">
            <a:spLocks/>
          </p:cNvSpPr>
          <p:nvPr/>
        </p:nvSpPr>
        <p:spPr>
          <a:xfrm>
            <a:off x="774322" y="1800742"/>
            <a:ext cx="8145909" cy="12216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fa-IR" sz="2400" b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ایجاد 34 واحد تولیدی برتر جهت مهارت آموزی و توان افزایی فارغ التحصیلان بخش کشاورزی</a:t>
            </a:r>
            <a:endParaRPr lang="fa-IR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C70FB-D02A-4254-8446-31D034F80DD2}"/>
              </a:ext>
            </a:extLst>
          </p:cNvPr>
          <p:cNvSpPr txBox="1"/>
          <p:nvPr/>
        </p:nvSpPr>
        <p:spPr>
          <a:xfrm>
            <a:off x="774322" y="3349395"/>
            <a:ext cx="8145909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ctr" rtl="1">
              <a:buFont typeface="Wingdings" panose="05000000000000000000" pitchFamily="2" charset="2"/>
              <a:buChar char="ü"/>
            </a:pPr>
            <a:r>
              <a:rPr lang="fa-IR" sz="28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8000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معرفی 72 نفر از اعضای سازمان جهت کسب مهارت های فنی</a:t>
            </a:r>
            <a:endParaRPr lang="en-US" sz="2800" b="1" dirty="0">
              <a:ln w="13462">
                <a:solidFill>
                  <a:schemeClr val="tx1"/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DC84FF-2F8A-4867-BE35-1AE6A8411D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344B198-898E-4E2F-9AF0-2992781B9FC9}"/>
              </a:ext>
            </a:extLst>
          </p:cNvPr>
          <p:cNvSpPr txBox="1">
            <a:spLocks/>
          </p:cNvSpPr>
          <p:nvPr/>
        </p:nvSpPr>
        <p:spPr>
          <a:xfrm>
            <a:off x="2586835" y="281175"/>
            <a:ext cx="6051593" cy="9162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320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/>
                <a:latin typeface="Shabnam" panose="020B0603030804020204" pitchFamily="34" charset="-78"/>
                <a:cs typeface="B Titr" panose="00000700000000000000" pitchFamily="2" charset="-78"/>
              </a:rPr>
              <a:t>واحدهای مهارت آموزی و توان افزایی</a:t>
            </a:r>
            <a:endParaRPr lang="en-US" dirty="0">
              <a:ln w="22225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effectLst/>
              <a:cs typeface="B Titr" panose="00000700000000000000" pitchFamily="2" charset="-78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CA7B2FC-B5BB-43FC-9C87-5D85F4DD9B62}"/>
              </a:ext>
            </a:extLst>
          </p:cNvPr>
          <p:cNvSpPr txBox="1">
            <a:spLocks/>
          </p:cNvSpPr>
          <p:nvPr/>
        </p:nvSpPr>
        <p:spPr>
          <a:xfrm>
            <a:off x="774322" y="1800742"/>
            <a:ext cx="8145909" cy="12216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fa-IR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ایجاد 34 واحد تولیدی برتر جهت مهارت آموزی و توان افزایی فارغ التحصیلان بخش کشاورزی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FB89B-4BEB-4C85-8AB9-037E20F354D3}"/>
              </a:ext>
            </a:extLst>
          </p:cNvPr>
          <p:cNvSpPr txBox="1"/>
          <p:nvPr/>
        </p:nvSpPr>
        <p:spPr>
          <a:xfrm>
            <a:off x="774322" y="3349395"/>
            <a:ext cx="8145909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ctr" rtl="1">
              <a:buFont typeface="Wingdings" panose="05000000000000000000" pitchFamily="2" charset="2"/>
              <a:buChar char="ü"/>
            </a:pPr>
            <a:r>
              <a:rPr lang="fa-IR" sz="28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8000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معرفی 72 نفر از اعضای سازمان جهت کسب مهارت های فنی</a:t>
            </a:r>
            <a:endParaRPr lang="en-US" sz="2800" b="1" dirty="0">
              <a:ln w="13462">
                <a:solidFill>
                  <a:schemeClr val="tx1"/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F7DF53-739D-40BB-A7DB-7E1C68DB5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FE6DB5-0A3E-47F1-AE1A-80E088D73CE1}"/>
              </a:ext>
            </a:extLst>
          </p:cNvPr>
          <p:cNvSpPr txBox="1"/>
          <p:nvPr/>
        </p:nvSpPr>
        <p:spPr>
          <a:xfrm>
            <a:off x="296260" y="1197405"/>
            <a:ext cx="1001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2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12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015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7CDC4F-882E-42DC-863D-F1ABA1888A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1" y="2089401"/>
            <a:ext cx="4581151" cy="3054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46F7B0-2DEE-4D6E-9577-F1985C8799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49" y="2044423"/>
            <a:ext cx="4581151" cy="3054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FDF431-A88F-4F9A-9EC0-BFD6CF87B1AB}"/>
              </a:ext>
            </a:extLst>
          </p:cNvPr>
          <p:cNvSpPr/>
          <p:nvPr/>
        </p:nvSpPr>
        <p:spPr>
          <a:xfrm>
            <a:off x="1823310" y="44977"/>
            <a:ext cx="7376350" cy="11541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abnam" panose="020B0603030804020204" pitchFamily="34" charset="-78"/>
                <a:cs typeface="B Titr" panose="00000700000000000000" pitchFamily="2" charset="-78"/>
              </a:rPr>
              <a:t>ایجاد 34 واحد تولیدی برتر جهت مهارت آموزی و توان افزایی فارغ التحصیلان بخش کشاورزی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12E487-3961-4734-8FF6-53FA3C27B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D6B69A-CBD5-4641-993E-60987C8B0CC8}"/>
              </a:ext>
            </a:extLst>
          </p:cNvPr>
          <p:cNvSpPr txBox="1"/>
          <p:nvPr/>
        </p:nvSpPr>
        <p:spPr>
          <a:xfrm>
            <a:off x="296260" y="1197405"/>
            <a:ext cx="10017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9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900" b="1" dirty="0">
              <a:cs typeface="B Titr" panose="00000700000000000000" pitchFamily="2" charset="-78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B3E1814-60C9-4570-B3FA-CFBED026053A}"/>
              </a:ext>
            </a:extLst>
          </p:cNvPr>
          <p:cNvSpPr txBox="1">
            <a:spLocks/>
          </p:cNvSpPr>
          <p:nvPr/>
        </p:nvSpPr>
        <p:spPr>
          <a:xfrm>
            <a:off x="2586835" y="1244117"/>
            <a:ext cx="5037131" cy="66271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2400" kern="1200">
                <a:solidFill>
                  <a:schemeClr val="bg1"/>
                </a:solidFill>
                <a:latin typeface="+mn-lt"/>
                <a:ea typeface="+mn-ea"/>
                <a:cs typeface="2  Sina" pitchFamily="2" charset="-78"/>
              </a:defRPr>
            </a:lvl1pPr>
            <a:lvl2pPr marL="742950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2000" kern="1200">
                <a:solidFill>
                  <a:schemeClr val="bg1"/>
                </a:solidFill>
                <a:latin typeface="+mn-lt"/>
                <a:ea typeface="+mn-ea"/>
                <a:cs typeface="2  Sina" pitchFamily="2" charset="-78"/>
              </a:defRPr>
            </a:lvl2pPr>
            <a:lvl3pPr marL="11430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1800" kern="1200">
                <a:solidFill>
                  <a:schemeClr val="bg1"/>
                </a:solidFill>
                <a:latin typeface="+mn-lt"/>
                <a:ea typeface="+mn-ea"/>
                <a:cs typeface="2  Sina" pitchFamily="2" charset="-78"/>
              </a:defRPr>
            </a:lvl3pPr>
            <a:lvl4pPr marL="16002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1600" kern="1200">
                <a:solidFill>
                  <a:schemeClr val="bg1"/>
                </a:solidFill>
                <a:latin typeface="+mn-lt"/>
                <a:ea typeface="+mn-ea"/>
                <a:cs typeface="2  Sina" pitchFamily="2" charset="-78"/>
              </a:defRPr>
            </a:lvl4pPr>
            <a:lvl5pPr marL="20574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1600" kern="1200">
                <a:solidFill>
                  <a:schemeClr val="bg1"/>
                </a:solidFill>
                <a:latin typeface="+mn-lt"/>
                <a:ea typeface="+mn-ea"/>
                <a:cs typeface="2  Sina" pitchFamily="2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fa-IR" sz="26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افتتاحیه گلخانه توت فرنگی شاهمرادی</a:t>
            </a:r>
            <a:endParaRPr lang="en-US" sz="26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563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6172976-D5F1-46F5-BA22-52DC182B54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04" y="1908706"/>
            <a:ext cx="4218525" cy="3163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A07051-4DA2-4E07-AA14-05B3B388C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4265" y="1243783"/>
            <a:ext cx="3970331" cy="597865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a-IR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افتتاحیه گلخانه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 </a:t>
            </a:r>
            <a:r>
              <a:rPr lang="fa-IR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مهدی سلیمی</a:t>
            </a:r>
            <a:endParaRPr lang="en-US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BD45EA-241A-4DA9-B1E2-AD17ECC36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08F3FB-F7D5-4919-9F8E-FE6AD161144B}"/>
              </a:ext>
            </a:extLst>
          </p:cNvPr>
          <p:cNvSpPr txBox="1"/>
          <p:nvPr/>
        </p:nvSpPr>
        <p:spPr>
          <a:xfrm>
            <a:off x="296260" y="1197405"/>
            <a:ext cx="10017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9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900" b="1" dirty="0">
              <a:cs typeface="B Titr" panose="000007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EF0065-59E3-4AA3-B349-011769A685A1}"/>
              </a:ext>
            </a:extLst>
          </p:cNvPr>
          <p:cNvSpPr/>
          <p:nvPr/>
        </p:nvSpPr>
        <p:spPr>
          <a:xfrm>
            <a:off x="1828756" y="22563"/>
            <a:ext cx="7376350" cy="11541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abnam" panose="020B0603030804020204" pitchFamily="34" charset="-78"/>
                <a:cs typeface="B Titr" panose="00000700000000000000" pitchFamily="2" charset="-78"/>
              </a:rPr>
              <a:t>ایجاد 34 واحد تولیدی برتر جهت مهارت آموزی و توان افزایی فارغ التحصیلان بخش کشاورزی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AD964F5-50C3-46F2-9FD5-C35974780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1655521"/>
            <a:ext cx="4590106" cy="3442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3803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EA3DCD-BB4D-4A9A-9BD0-62A71DBB70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0" y="1895488"/>
            <a:ext cx="4480559" cy="3190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4C403-7E3A-4BDB-84AB-6C1FE18E9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0360" y="1176725"/>
            <a:ext cx="3765268" cy="586513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a-IR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کشت </a:t>
            </a:r>
            <a:r>
              <a:rPr lang="fa-IR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و صنعت پدم</a:t>
            </a:r>
            <a:endParaRPr lang="en-US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cs typeface="B Titr" panose="00000700000000000000" pitchFamily="2" charset="-78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BA873-C439-4041-8BB9-9DD4A01F4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94" y="1790484"/>
            <a:ext cx="4724705" cy="335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B75D0-F891-4084-9669-CDDCD68CCD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CA97C7-0BC9-4551-B147-9FE7E3B3686C}"/>
              </a:ext>
            </a:extLst>
          </p:cNvPr>
          <p:cNvSpPr txBox="1"/>
          <p:nvPr/>
        </p:nvSpPr>
        <p:spPr>
          <a:xfrm>
            <a:off x="296260" y="1197405"/>
            <a:ext cx="10017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9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900" b="1" dirty="0">
              <a:cs typeface="B Titr" panose="000007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D29FFE-955C-44A3-B841-2F9F47EA6C9A}"/>
              </a:ext>
            </a:extLst>
          </p:cNvPr>
          <p:cNvSpPr/>
          <p:nvPr/>
        </p:nvSpPr>
        <p:spPr>
          <a:xfrm>
            <a:off x="1828756" y="22563"/>
            <a:ext cx="7376350" cy="11541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abnam" panose="020B0603030804020204" pitchFamily="34" charset="-78"/>
                <a:cs typeface="B Titr" panose="00000700000000000000" pitchFamily="2" charset="-78"/>
              </a:rPr>
              <a:t>ایجاد 34 واحد تولیدی برتر جهت مهارت آموزی و توان افزایی فارغ التحصیلان بخش کشاورزی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392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3A00E7F-A0A1-4207-A4AD-FB2DCB4F53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0"/>
          <a:stretch/>
        </p:blipFill>
        <p:spPr>
          <a:xfrm>
            <a:off x="0" y="1660613"/>
            <a:ext cx="2853416" cy="3481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8AC3B-FA95-43C3-94D8-431DDD0FB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92331" y="2113635"/>
            <a:ext cx="3054100" cy="2306059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a-IR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واحد </a:t>
            </a:r>
            <a:r>
              <a:rPr lang="fa-IR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Titr" panose="00000700000000000000" pitchFamily="2" charset="-78"/>
              </a:rPr>
              <a:t>پرورش ماهیان خاویاری آقای نخبه زعیم در شهرستان نظرآباد</a:t>
            </a:r>
            <a:endParaRPr lang="en-US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cs typeface="B Titr" panose="000007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4BEAF8-6287-41F6-8886-28EA2379B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F8652F-A2C9-47A1-9850-38ABD81BA2D1}"/>
              </a:ext>
            </a:extLst>
          </p:cNvPr>
          <p:cNvSpPr txBox="1"/>
          <p:nvPr/>
        </p:nvSpPr>
        <p:spPr>
          <a:xfrm>
            <a:off x="296260" y="1197405"/>
            <a:ext cx="10017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9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900" b="1" dirty="0">
              <a:cs typeface="B Titr" panose="000007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7E1543-71FD-4EDD-A58A-1C06A52AAFA7}"/>
              </a:ext>
            </a:extLst>
          </p:cNvPr>
          <p:cNvSpPr/>
          <p:nvPr/>
        </p:nvSpPr>
        <p:spPr>
          <a:xfrm>
            <a:off x="1828756" y="22563"/>
            <a:ext cx="7376350" cy="11541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abnam" panose="020B0603030804020204" pitchFamily="34" charset="-78"/>
                <a:cs typeface="B Titr" panose="00000700000000000000" pitchFamily="2" charset="-78"/>
              </a:rPr>
              <a:t>ایجاد 34 واحد تولیدی برتر جهت مهارت آموزی و توان افزایی فارغ التحصیلان بخش کشاورزی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9D8DDB-CFEF-49E8-A097-D1D5F6777A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55"/>
          <a:stretch/>
        </p:blipFill>
        <p:spPr>
          <a:xfrm>
            <a:off x="5985346" y="1699060"/>
            <a:ext cx="3100036" cy="3291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0075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3E881A-9357-46F3-999B-B4052F752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5" y="1229828"/>
            <a:ext cx="5190676" cy="3893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3F44CA-94A4-46E1-96BF-8075ACAE7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ED7D52-91B8-48FA-8CA2-12902166473D}"/>
              </a:ext>
            </a:extLst>
          </p:cNvPr>
          <p:cNvSpPr txBox="1"/>
          <p:nvPr/>
        </p:nvSpPr>
        <p:spPr>
          <a:xfrm>
            <a:off x="296260" y="1197405"/>
            <a:ext cx="10017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9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900" b="1" dirty="0">
              <a:cs typeface="B Titr" panose="000007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588979-AD3C-4CEC-937A-DDFFE89F7014}"/>
              </a:ext>
            </a:extLst>
          </p:cNvPr>
          <p:cNvSpPr/>
          <p:nvPr/>
        </p:nvSpPr>
        <p:spPr>
          <a:xfrm>
            <a:off x="1828756" y="22563"/>
            <a:ext cx="7376350" cy="11541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abnam" panose="020B0603030804020204" pitchFamily="34" charset="-78"/>
                <a:cs typeface="B Titr" panose="00000700000000000000" pitchFamily="2" charset="-78"/>
              </a:rPr>
              <a:t>ایجاد 34 واحد تولیدی برتر جهت مهارت آموزی و توان افزایی فارغ التحصیلان بخش کشاورزی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AD70BD-50FB-488C-A192-C8FE48EFF5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65" y="2454837"/>
            <a:ext cx="3632605" cy="2724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EECDA80-5B62-4B65-98D8-26131585648C}"/>
              </a:ext>
            </a:extLst>
          </p:cNvPr>
          <p:cNvSpPr txBox="1">
            <a:spLocks/>
          </p:cNvSpPr>
          <p:nvPr/>
        </p:nvSpPr>
        <p:spPr>
          <a:xfrm>
            <a:off x="6862575" y="1312821"/>
            <a:ext cx="2072636" cy="19851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34290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v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fa-IR" sz="20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Nazanin" panose="00000400000000000000" pitchFamily="2" charset="-78"/>
              </a:rPr>
              <a:t>واحدگاو </a:t>
            </a:r>
            <a:r>
              <a:rPr lang="fa-IR" sz="2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cs typeface="B Nazanin" panose="00000400000000000000" pitchFamily="2" charset="-78"/>
              </a:rPr>
              <a:t>شیری سمیه حاتم پور</a:t>
            </a:r>
            <a:endParaRPr lang="en-US" sz="20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952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8AAEB0-866A-82E1-4902-195AC767B87E}"/>
              </a:ext>
            </a:extLst>
          </p:cNvPr>
          <p:cNvSpPr txBox="1"/>
          <p:nvPr/>
        </p:nvSpPr>
        <p:spPr>
          <a:xfrm>
            <a:off x="797126" y="1808225"/>
            <a:ext cx="7429844" cy="2031325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Shabnam" panose="020B0603030804020204" pitchFamily="34" charset="-78"/>
                <a:cs typeface="B Badr" panose="00000400000000000000" pitchFamily="2" charset="-78"/>
              </a:rPr>
              <a:t>حضورمیهمانان گرامی، اعضای محترم شورای استان و اعضای گرانقدر سازمان </a:t>
            </a:r>
            <a:r>
              <a:rPr lang="fa-IR" sz="2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Shabnam" panose="020B0603030804020204" pitchFamily="34" charset="-78"/>
                <a:cs typeface="B Badr" panose="00000400000000000000" pitchFamily="2" charset="-78"/>
              </a:rPr>
              <a:t>نظام مهندسی کشاورزی و منابع طبیعی استان البرز </a:t>
            </a:r>
            <a:r>
              <a:rPr lang="fa-IR" sz="28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Shabnam" panose="020B0603030804020204" pitchFamily="34" charset="-78"/>
                <a:cs typeface="B Badr" panose="00000400000000000000" pitchFamily="2" charset="-78"/>
              </a:rPr>
              <a:t>را در مجمع عمومی عادی سال 1403 (نوبت دوم) گرامی </a:t>
            </a:r>
            <a:r>
              <a:rPr lang="fa-IR" sz="2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Shabnam" panose="020B0603030804020204" pitchFamily="34" charset="-78"/>
                <a:cs typeface="B Badr" panose="00000400000000000000" pitchFamily="2" charset="-78"/>
              </a:rPr>
              <a:t>می داریم</a:t>
            </a:r>
            <a:endParaRPr lang="fa-IR" sz="28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cs typeface="B Badr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07A37-BE91-4910-8062-E98D273FE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DDF1F5-DB56-4038-89CE-E1DAC5B19CA8}"/>
              </a:ext>
            </a:extLst>
          </p:cNvPr>
          <p:cNvSpPr txBox="1"/>
          <p:nvPr/>
        </p:nvSpPr>
        <p:spPr>
          <a:xfrm>
            <a:off x="296260" y="1197405"/>
            <a:ext cx="1001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2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12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4943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46D7BF2-1886-41B3-A1D5-A3EAABC6C229}"/>
              </a:ext>
            </a:extLst>
          </p:cNvPr>
          <p:cNvSpPr txBox="1">
            <a:spLocks/>
          </p:cNvSpPr>
          <p:nvPr/>
        </p:nvSpPr>
        <p:spPr>
          <a:xfrm>
            <a:off x="605635" y="128470"/>
            <a:ext cx="8085130" cy="53331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2  Sina" pitchFamily="2" charset="-78"/>
              </a:defRPr>
            </a:lvl1pPr>
          </a:lstStyle>
          <a:p>
            <a:r>
              <a:rPr lang="fa-IR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abnam" panose="020B0603030804020204" pitchFamily="34" charset="-78"/>
                <a:cs typeface="B Titr" panose="00000700000000000000" pitchFamily="2" charset="-78"/>
              </a:rPr>
              <a:t>معرفی 72 نفر از اعضای سازمان جهت کسب مهارت های فنی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pic>
        <p:nvPicPr>
          <p:cNvPr id="1026" name="Picture 2" descr="D:\Aنظام مهندسی\نظام مهندسی\ax ha\تابلو مراکز مهارت آموزی و توان افزایی\IMG-20250202-WA0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550195"/>
            <a:ext cx="643890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Aنظام مهندسی\نظام مهندسی\ax ha\تابلو مراکز مهارت آموزی و توان افزایی\IMG-20250202-WA00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1" y="1557337"/>
            <a:ext cx="6432550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Aنظام مهندسی\نظام مهندسی\ax ha\تابلو مراکز مهارت آموزی و توان افزایی\IMG-20250202-WA00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259" y="3400564"/>
            <a:ext cx="4455063" cy="16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Aنظام مهندسی\نظام مهندسی\ax ha\تابلو مراکز مهارت آموزی و توان افزایی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415" y="0"/>
            <a:ext cx="3222626" cy="143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Aنظام مهندسی\نظام مهندسی\ax ha\تابلو مراکز مهارت آموزی و توان افزایی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127" y="2249328"/>
            <a:ext cx="4150390" cy="183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Aنظام مهندسی\نظام مهندسی\ax ha\تابلو مراکز مهارت آموزی و توان افزایی\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6" y="2514601"/>
            <a:ext cx="4275754" cy="18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Aنظام مهندسی\نظام مهندسی\ax ha\تابلو مراکز مهارت آموزی و توان افزایی\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308" y="396538"/>
            <a:ext cx="3732028" cy="16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Aنظام مهندسی\نظام مهندسی\ax ha\تابلو مراکز مهارت آموزی و توان افزایی\IMG-20250202-WA004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197"/>
            <a:ext cx="4279708" cy="190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89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sz="2400" dirty="0" smtClean="0">
                <a:cs typeface="B Titr" panose="00000700000000000000" pitchFamily="2" charset="-78"/>
              </a:rPr>
              <a:t/>
            </a:r>
            <a:br>
              <a:rPr lang="fa-IR" sz="2400" dirty="0" smtClean="0">
                <a:cs typeface="B Titr" panose="00000700000000000000" pitchFamily="2" charset="-78"/>
              </a:rPr>
            </a:br>
            <a:r>
              <a:rPr lang="fa-IR" sz="2400" dirty="0" smtClean="0">
                <a:cs typeface="B Titr" panose="00000700000000000000" pitchFamily="2" charset="-78"/>
              </a:rPr>
              <a:t>برنامه </a:t>
            </a:r>
            <a:r>
              <a:rPr lang="fa-IR" sz="2400" dirty="0">
                <a:cs typeface="B Titr" panose="00000700000000000000" pitchFamily="2" charset="-78"/>
              </a:rPr>
              <a:t>های </a:t>
            </a:r>
            <a:r>
              <a:rPr lang="fa-IR" sz="2400" dirty="0" smtClean="0">
                <a:cs typeface="B Titr" panose="00000700000000000000" pitchFamily="2" charset="-78"/>
              </a:rPr>
              <a:t>اجرایی سازمان </a:t>
            </a:r>
            <a:r>
              <a:rPr lang="fa-IR" sz="2400" dirty="0">
                <a:cs typeface="B Titr" panose="00000700000000000000" pitchFamily="2" charset="-78"/>
              </a:rPr>
              <a:t>در راستای </a:t>
            </a:r>
            <a:r>
              <a:rPr lang="fa-IR" sz="2400" dirty="0" smtClean="0">
                <a:cs typeface="B Titr" panose="00000700000000000000" pitchFamily="2" charset="-78"/>
              </a:rPr>
              <a:t>اشتغال زایی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209120"/>
            <a:ext cx="8246070" cy="3512215"/>
          </a:xfrm>
        </p:spPr>
        <p:txBody>
          <a:bodyPr/>
          <a:lstStyle/>
          <a:p>
            <a:r>
              <a:rPr lang="fa-IR" dirty="0" smtClean="0">
                <a:cs typeface="B Titr" panose="00000700000000000000" pitchFamily="2" charset="-78"/>
              </a:rPr>
              <a:t>ایجاد مراکزخدمات کشاورزی و منابع طبیعی غیردولتی</a:t>
            </a:r>
            <a:endParaRPr lang="fa-IR" dirty="0">
              <a:cs typeface="B Titr" panose="00000700000000000000" pitchFamily="2" charset="-78"/>
            </a:endParaRPr>
          </a:p>
          <a:p>
            <a:endParaRPr lang="fa-IR" dirty="0" smtClean="0">
              <a:cs typeface="B Titr" panose="00000700000000000000" pitchFamily="2" charset="-78"/>
            </a:endParaRPr>
          </a:p>
          <a:p>
            <a:pPr marL="0" indent="0">
              <a:buNone/>
            </a:pPr>
            <a:endParaRPr lang="fa-IR" dirty="0">
              <a:cs typeface="B Titr" panose="00000700000000000000" pitchFamily="2" charset="-78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3" descr="C:\Users\Amuzesh\AppData\Local\Temp\Rar$DRa2116.21742.rartemp\البرز\کرج\البرز دشت طاها\البرز دشت طاها-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 b="9557"/>
          <a:stretch>
            <a:fillRect/>
          </a:stretch>
        </p:blipFill>
        <p:spPr bwMode="auto">
          <a:xfrm>
            <a:off x="448965" y="1960930"/>
            <a:ext cx="2443723" cy="1479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7" descr="C:\Users\Amuzesh\Downloads\Screenshot_9-9-2025_111223_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r="31042"/>
          <a:stretch>
            <a:fillRect/>
          </a:stretch>
        </p:blipFill>
        <p:spPr bwMode="auto">
          <a:xfrm>
            <a:off x="3285474" y="1960930"/>
            <a:ext cx="1656821" cy="1985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Placeholder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9" b="9169"/>
          <a:stretch>
            <a:fillRect/>
          </a:stretch>
        </p:blipFill>
        <p:spPr>
          <a:xfrm>
            <a:off x="5793640" y="1960930"/>
            <a:ext cx="2090738" cy="250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830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sz="2400" dirty="0" smtClean="0">
                <a:cs typeface="B Titr" panose="00000700000000000000" pitchFamily="2" charset="-78"/>
              </a:rPr>
              <a:t/>
            </a:r>
            <a:br>
              <a:rPr lang="fa-IR" sz="2400" dirty="0" smtClean="0">
                <a:cs typeface="B Titr" panose="00000700000000000000" pitchFamily="2" charset="-78"/>
              </a:rPr>
            </a:br>
            <a:r>
              <a:rPr lang="fa-IR" sz="2400" dirty="0" smtClean="0">
                <a:cs typeface="B Titr" panose="00000700000000000000" pitchFamily="2" charset="-78"/>
              </a:rPr>
              <a:t>برنامه </a:t>
            </a:r>
            <a:r>
              <a:rPr lang="fa-IR" sz="2400" dirty="0">
                <a:cs typeface="B Titr" panose="00000700000000000000" pitchFamily="2" charset="-78"/>
              </a:rPr>
              <a:t>های </a:t>
            </a:r>
            <a:r>
              <a:rPr lang="fa-IR" sz="2400" dirty="0" smtClean="0">
                <a:cs typeface="B Titr" panose="00000700000000000000" pitchFamily="2" charset="-78"/>
              </a:rPr>
              <a:t>اجرایی سازمان </a:t>
            </a:r>
            <a:r>
              <a:rPr lang="fa-IR" sz="2400" dirty="0">
                <a:cs typeface="B Titr" panose="00000700000000000000" pitchFamily="2" charset="-78"/>
              </a:rPr>
              <a:t>در راستای </a:t>
            </a:r>
            <a:r>
              <a:rPr lang="fa-IR" sz="2400" dirty="0" smtClean="0">
                <a:cs typeface="B Titr" panose="00000700000000000000" pitchFamily="2" charset="-78"/>
              </a:rPr>
              <a:t>اشتغال زایی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sz="2000" dirty="0">
                <a:cs typeface="B Titr" panose="00000700000000000000" pitchFamily="2" charset="-78"/>
              </a:rPr>
              <a:t>احصاء و معرفی فرصت های شغلی به اعضاء</a:t>
            </a:r>
          </a:p>
          <a:p>
            <a:pPr marL="0" indent="0">
              <a:buNone/>
            </a:pPr>
            <a:endParaRPr lang="fa-IR" dirty="0" smtClean="0">
              <a:cs typeface="B Titr" panose="00000700000000000000" pitchFamily="2" charset="-78"/>
            </a:endParaRPr>
          </a:p>
          <a:p>
            <a:pPr marL="0" indent="0">
              <a:buNone/>
            </a:pPr>
            <a:endParaRPr lang="fa-IR" dirty="0">
              <a:cs typeface="B Titr" panose="00000700000000000000" pitchFamily="2" charset="-78"/>
            </a:endParaRPr>
          </a:p>
          <a:p>
            <a:endParaRPr lang="en-US" dirty="0"/>
          </a:p>
        </p:txBody>
      </p:sp>
      <p:pic>
        <p:nvPicPr>
          <p:cNvPr id="2050" name="Picture 2" descr="C:\Users\riyasat\Documents\IMG-20251210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2113635"/>
            <a:ext cx="2443280" cy="220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iyasat\Documents\IMG-20251210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17" y="2113635"/>
            <a:ext cx="2443280" cy="223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iyasat\Documents\IMG-20251210-WA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31" y="2113635"/>
            <a:ext cx="2748690" cy="223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4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28470"/>
            <a:ext cx="8085130" cy="458115"/>
          </a:xfrm>
        </p:spPr>
        <p:txBody>
          <a:bodyPr/>
          <a:lstStyle/>
          <a:p>
            <a:r>
              <a:rPr lang="fa-I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  <a:cs typeface="B Titr" panose="00000700000000000000" pitchFamily="2" charset="-78"/>
              </a:rPr>
              <a:t>دستاوردها و فعالیت های سازمان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  <a:ea typeface="+mn-ea"/>
              <a:cs typeface="B Titr" panose="00000700000000000000" pitchFamily="2" charset="-78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1425" y="1350110"/>
            <a:ext cx="4428445" cy="76352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2000" b="1" dirty="0" smtClean="0">
                <a:solidFill>
                  <a:schemeClr val="tx1"/>
                </a:solidFill>
                <a:cs typeface="B Titr" panose="00000700000000000000" pitchFamily="2" charset="-78"/>
              </a:rPr>
              <a:t>ایجاد کاداستر واحدهای تولیدی</a:t>
            </a:r>
            <a:endParaRPr lang="en-US" sz="2000" b="1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07080" y="2266341"/>
            <a:ext cx="7635250" cy="24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fa-IR" sz="1600" b="1" dirty="0" smtClean="0">
                <a:solidFill>
                  <a:schemeClr val="tx1"/>
                </a:solidFill>
                <a:cs typeface="B Titr" panose="00000700000000000000" pitchFamily="2" charset="-78"/>
              </a:rPr>
              <a:t>رصد و جلوگیری از تغییرکاربری غیرمجاز واحدهای تولیدی</a:t>
            </a:r>
          </a:p>
          <a:p>
            <a:pPr algn="r" rtl="1"/>
            <a:endParaRPr lang="fa-IR" sz="1600" b="1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fa-IR" sz="1600" b="1" dirty="0" smtClean="0">
                <a:solidFill>
                  <a:schemeClr val="tx1"/>
                </a:solidFill>
                <a:cs typeface="B Titr" panose="00000700000000000000" pitchFamily="2" charset="-78"/>
              </a:rPr>
              <a:t>کنترل </a:t>
            </a:r>
            <a:r>
              <a:rPr lang="fa-IR" sz="1600" b="1" dirty="0">
                <a:solidFill>
                  <a:schemeClr val="tx1"/>
                </a:solidFill>
                <a:cs typeface="B Titr" panose="00000700000000000000" pitchFamily="2" charset="-78"/>
              </a:rPr>
              <a:t>حریم و فواصل بهداشتی و زیست محیطی واحدهای </a:t>
            </a:r>
            <a:r>
              <a:rPr lang="fa-IR" sz="1600" b="1" dirty="0" smtClean="0">
                <a:solidFill>
                  <a:schemeClr val="tx1"/>
                </a:solidFill>
                <a:cs typeface="B Titr" panose="00000700000000000000" pitchFamily="2" charset="-78"/>
              </a:rPr>
              <a:t>تولیدی</a:t>
            </a: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endParaRPr lang="fa-IR" sz="1600" b="1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fa-IR" sz="1600" b="1" dirty="0" smtClean="0">
                <a:solidFill>
                  <a:schemeClr val="tx1"/>
                </a:solidFill>
                <a:cs typeface="B Titr" panose="00000700000000000000" pitchFamily="2" charset="-78"/>
              </a:rPr>
              <a:t>جانمایی صحیح تأسیسات و ابنیه های مرتبط با تولید به منظور استفاده حداکثری از اراضی استان درجهت تولید</a:t>
            </a: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endParaRPr lang="fa-IR" sz="1600" b="1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fa-IR" sz="1600" b="1" dirty="0">
                <a:solidFill>
                  <a:schemeClr val="tx1"/>
                </a:solidFill>
                <a:cs typeface="B Titr" panose="00000700000000000000" pitchFamily="2" charset="-78"/>
              </a:rPr>
              <a:t>امکان مشاوره جهت سرمایه گذاری به منظور جلوگیری از ضرر و زیان متقاضیان احداث واحدهای تولیدی</a:t>
            </a:r>
            <a:endParaRPr lang="en-US" sz="1600" b="1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392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28470"/>
            <a:ext cx="8085130" cy="458115"/>
          </a:xfrm>
        </p:spPr>
        <p:txBody>
          <a:bodyPr/>
          <a:lstStyle/>
          <a:p>
            <a:r>
              <a:rPr lang="fa-I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  <a:cs typeface="B Titr" panose="00000700000000000000" pitchFamily="2" charset="-78"/>
              </a:rPr>
              <a:t>دستاوردها و فعالیت های سازمان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  <a:ea typeface="+mn-ea"/>
              <a:cs typeface="B Titr" panose="00000700000000000000" pitchFamily="2" charset="-78"/>
            </a:endParaRPr>
          </a:p>
        </p:txBody>
      </p:sp>
      <p:sp>
        <p:nvSpPr>
          <p:cNvPr id="4" name="Oval 3"/>
          <p:cNvSpPr/>
          <p:nvPr/>
        </p:nvSpPr>
        <p:spPr>
          <a:xfrm>
            <a:off x="2052367" y="1398752"/>
            <a:ext cx="4428445" cy="76352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dirty="0" smtClean="0">
                <a:solidFill>
                  <a:schemeClr val="tx1"/>
                </a:solidFill>
                <a:cs typeface="B Titr" panose="00000700000000000000" pitchFamily="2" charset="-78"/>
              </a:rPr>
              <a:t>ایجاد سامانه رصد</a:t>
            </a:r>
            <a:endParaRPr lang="en-US" sz="24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17899" y="2571749"/>
            <a:ext cx="5497380" cy="1985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fa-IR" sz="2000" dirty="0">
                <a:solidFill>
                  <a:schemeClr val="tx1"/>
                </a:solidFill>
                <a:cs typeface="B Titr" panose="00000700000000000000" pitchFamily="2" charset="-78"/>
              </a:rPr>
              <a:t>-تسریع درصدور </a:t>
            </a:r>
            <a:r>
              <a:rPr lang="fa-IR" sz="2000" dirty="0" smtClean="0">
                <a:solidFill>
                  <a:schemeClr val="tx1"/>
                </a:solidFill>
                <a:cs typeface="B Titr" panose="00000700000000000000" pitchFamily="2" charset="-78"/>
              </a:rPr>
              <a:t>مجوزها</a:t>
            </a: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fa-IR" sz="2000" dirty="0">
                <a:solidFill>
                  <a:schemeClr val="tx1"/>
                </a:solidFill>
                <a:cs typeface="B Titr" panose="00000700000000000000" pitchFamily="2" charset="-78"/>
              </a:rPr>
              <a:t>-مدیریت زمانبری فرآیند صدورمجوزها </a:t>
            </a:r>
            <a:endParaRPr lang="fa-IR" sz="2000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fa-IR" sz="2000" dirty="0">
                <a:solidFill>
                  <a:schemeClr val="tx1"/>
                </a:solidFill>
                <a:cs typeface="B Titr" panose="00000700000000000000" pitchFamily="2" charset="-78"/>
              </a:rPr>
              <a:t>مدیریت زمانبری ارائه خدمات توسط کارشناسان درحوزه ارجاع </a:t>
            </a:r>
            <a:r>
              <a:rPr lang="fa-IR" sz="2000" dirty="0" smtClean="0">
                <a:solidFill>
                  <a:schemeClr val="tx1"/>
                </a:solidFill>
                <a:cs typeface="B Titr" panose="00000700000000000000" pitchFamily="2" charset="-78"/>
              </a:rPr>
              <a:t>کار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8C3FCBC2-1B43-41C2-AE16-156A3A8192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80" y="878071"/>
            <a:ext cx="1959074" cy="1804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2008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4B660-9D8A-4CBE-97D0-F69F78376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085" y="96925"/>
            <a:ext cx="7958915" cy="542982"/>
          </a:xfrm>
        </p:spPr>
        <p:txBody>
          <a:bodyPr/>
          <a:lstStyle/>
          <a:p>
            <a:pPr algn="ctr" rtl="1">
              <a:lnSpc>
                <a:spcPct val="150000"/>
              </a:lnSpc>
            </a:pPr>
            <a:r>
              <a:rPr lang="fa-IR" sz="32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ایجاد 54 واحد داروخانه گیاه پزشکی در سطح استان</a:t>
            </a:r>
          </a:p>
        </p:txBody>
      </p:sp>
      <p:pic>
        <p:nvPicPr>
          <p:cNvPr id="10" name="Picture 5" descr="C:\Users\Amuzesh\AppData\Local\Temp\Rar$DRa14568.41859.rartemp\البرز\ساوجبلاغ\خاطره شیرافکن\خاطره شیرافکن-1.jpg">
            <a:extLst>
              <a:ext uri="{FF2B5EF4-FFF2-40B4-BE49-F238E27FC236}">
                <a16:creationId xmlns:a16="http://schemas.microsoft.com/office/drawing/2014/main" id="{4C4E1571-735D-4070-9250-8BE055E51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7" y="1689140"/>
            <a:ext cx="4241744" cy="2269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FE2C2-17F5-453B-A2E8-6040B0EB01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EB2007-851C-489D-A24B-699D93B1C7C2}"/>
              </a:ext>
            </a:extLst>
          </p:cNvPr>
          <p:cNvSpPr txBox="1"/>
          <p:nvPr/>
        </p:nvSpPr>
        <p:spPr>
          <a:xfrm>
            <a:off x="296260" y="1197405"/>
            <a:ext cx="10017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9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900" b="1" dirty="0">
              <a:cs typeface="B Titr" panose="00000700000000000000" pitchFamily="2" charset="-78"/>
            </a:endParaRPr>
          </a:p>
        </p:txBody>
      </p:sp>
      <p:pic>
        <p:nvPicPr>
          <p:cNvPr id="13" name="Picture 2" descr="C:\Users\Amuzesh\Downloads\Screenshot_9-9-2025_10173_.jpeg">
            <a:extLst>
              <a:ext uri="{FF2B5EF4-FFF2-40B4-BE49-F238E27FC236}">
                <a16:creationId xmlns:a16="http://schemas.microsoft.com/office/drawing/2014/main" id="{7DEB4718-9D22-42F9-BF06-C8DF4C5A2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115" y="3066831"/>
            <a:ext cx="3366453" cy="1980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3" descr="C:\Users\Amuzesh\AppData\Local\Temp\Rar$DRa852.36858.rartemp\البرز\چهار باغ\محبوبه بهرامی کرکوندی\محبوبه بهرامی کرکوندی-1.jpg">
            <a:extLst>
              <a:ext uri="{FF2B5EF4-FFF2-40B4-BE49-F238E27FC236}">
                <a16:creationId xmlns:a16="http://schemas.microsoft.com/office/drawing/2014/main" id="{D5990FE0-7178-4932-9D98-FFF190FD4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9" r="34179"/>
          <a:stretch>
            <a:fillRect/>
          </a:stretch>
        </p:blipFill>
        <p:spPr bwMode="auto">
          <a:xfrm>
            <a:off x="2844698" y="766248"/>
            <a:ext cx="3043157" cy="4327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4" descr="C:\Users\Amuzesh\AppData\Local\Temp\Rar$DRa8196.42238.rartemp\البرز\کرج\الهام دهقان\الهام دهقان-1.jpeg">
            <a:extLst>
              <a:ext uri="{FF2B5EF4-FFF2-40B4-BE49-F238E27FC236}">
                <a16:creationId xmlns:a16="http://schemas.microsoft.com/office/drawing/2014/main" id="{FA56658D-50E2-4F72-AA52-128FEB786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249" y="752948"/>
            <a:ext cx="3817625" cy="2247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902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519" y="626733"/>
            <a:ext cx="3983572" cy="2346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4" y="603202"/>
            <a:ext cx="4063473" cy="2393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C:\Users\Amuzesh\AppData\Local\Temp\Rar$DRa420.26282.rartemp\البرز\ساوجبلاغ\الهام بغداد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4" y="2590291"/>
            <a:ext cx="3765192" cy="2217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Users\Amuzesh\AppData\Local\Temp\Rar$DRa9580.30217.rartemp\البرز\ساوجبلاغ\سمیه فیضی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86" y="2590292"/>
            <a:ext cx="3814837" cy="2246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9" name="Picture 5" descr="C:\Users\Amuzesh\AppData\Local\Temp\Rar$DRa3576.48694.rartemp\البرز\کرج\مهیار رهامی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627" y="2347938"/>
            <a:ext cx="2558409" cy="1506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165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400" dirty="0" smtClean="0">
                <a:cs typeface="B Titr" panose="00000700000000000000" pitchFamily="2" charset="-78"/>
              </a:rPr>
              <a:t>تفاهم نامه های منعقده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a-IR" sz="2000" dirty="0" smtClean="0">
                <a:solidFill>
                  <a:schemeClr val="accent3">
                    <a:lumMod val="75000"/>
                  </a:schemeClr>
                </a:solidFill>
                <a:cs typeface="B Titr" panose="00000700000000000000" pitchFamily="2" charset="-78"/>
              </a:rPr>
              <a:t>تفاهم نامه با مدیریت  امور اراضی سازمان جهاد کشاورزی استان</a:t>
            </a:r>
          </a:p>
          <a:p>
            <a:r>
              <a:rPr lang="fa-IR" sz="2000" dirty="0" smtClean="0">
                <a:cs typeface="B Titr" panose="00000700000000000000" pitchFamily="2" charset="-78"/>
              </a:rPr>
              <a:t> دستاوردها: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a-IR" sz="1600" dirty="0">
                <a:cs typeface="B Titr" panose="00000700000000000000" pitchFamily="2" charset="-78"/>
              </a:rPr>
              <a:t>نظارت مستمر بر طرح های تغییرکاربری اراضی </a:t>
            </a:r>
            <a:r>
              <a:rPr lang="fa-IR" sz="1600" dirty="0" smtClean="0">
                <a:cs typeface="B Titr" panose="00000700000000000000" pitchFamily="2" charset="-78"/>
              </a:rPr>
              <a:t>کشاورزی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a-IR" sz="1600" dirty="0">
                <a:cs typeface="B Titr" panose="00000700000000000000" pitchFamily="2" charset="-78"/>
              </a:rPr>
              <a:t>جلوگیری از تغییرکاربری های غیرمجاز در اراضی </a:t>
            </a:r>
            <a:r>
              <a:rPr lang="fa-IR" sz="1600" dirty="0" smtClean="0">
                <a:cs typeface="B Titr" panose="00000700000000000000" pitchFamily="2" charset="-78"/>
              </a:rPr>
              <a:t>کشاورزی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a-IR" sz="1600" dirty="0">
                <a:cs typeface="B Titr" panose="00000700000000000000" pitchFamily="2" charset="-78"/>
              </a:rPr>
              <a:t>استفاده از ظرفیت کارشناسان دارای صلاحیت سازمان نظام مهندسی در اجرای قانون حفظ کاربری اراضی زراعی و باغها (مصوب 1374/03/31 و اصلاحیه های بعدی آن</a:t>
            </a:r>
            <a:r>
              <a:rPr lang="fa-IR" sz="1600" dirty="0" smtClean="0">
                <a:cs typeface="B Titr" panose="00000700000000000000" pitchFamily="2" charset="-78"/>
              </a:rPr>
              <a:t>)</a:t>
            </a:r>
            <a:endParaRPr lang="fa-IR" sz="3200" dirty="0" smtClean="0">
              <a:cs typeface="B Titr" panose="00000700000000000000" pitchFamily="2" charset="-78"/>
            </a:endParaRPr>
          </a:p>
          <a:p>
            <a:endParaRPr lang="fa-IR" dirty="0">
              <a:cs typeface="B Titr" panose="00000700000000000000" pitchFamily="2" charset="-7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1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A03D51-63F5-46DC-8637-F7101F15A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25" y="281175"/>
            <a:ext cx="5523610" cy="458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09EE9A-316E-4BCF-BAD7-D2D98EE65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100" y="281175"/>
            <a:ext cx="1374345" cy="891995"/>
          </a:xfrm>
          <a:noFill/>
        </p:spPr>
        <p:txBody>
          <a:bodyPr/>
          <a:lstStyle/>
          <a:p>
            <a:r>
              <a:rPr lang="fa-IR" b="0" i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latin typeface="Helvetica Neue"/>
                <a:cs typeface="B Titr" panose="00000700000000000000" pitchFamily="2" charset="-78"/>
              </a:rPr>
              <a:t>تفاهم نامه </a:t>
            </a:r>
            <a:endParaRPr lang="en-US" dirty="0">
              <a:ln>
                <a:solidFill>
                  <a:schemeClr val="bg1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FCE59-12D5-4D01-BAE4-604B43038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83B2FC-A16A-4B13-96CC-DBC383AD98FE}"/>
              </a:ext>
            </a:extLst>
          </p:cNvPr>
          <p:cNvSpPr txBox="1"/>
          <p:nvPr/>
        </p:nvSpPr>
        <p:spPr>
          <a:xfrm>
            <a:off x="296260" y="1197405"/>
            <a:ext cx="1001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2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12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82179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a-IR" sz="2000" dirty="0" smtClean="0">
                <a:solidFill>
                  <a:schemeClr val="accent3">
                    <a:lumMod val="75000"/>
                  </a:schemeClr>
                </a:solidFill>
                <a:cs typeface="B Titr" panose="00000700000000000000" pitchFamily="2" charset="-78"/>
              </a:rPr>
              <a:t>تفاهم نامه با </a:t>
            </a:r>
            <a:r>
              <a:rPr lang="fa-IR" sz="2000" dirty="0">
                <a:solidFill>
                  <a:schemeClr val="accent3">
                    <a:lumMod val="75000"/>
                  </a:schemeClr>
                </a:solidFill>
                <a:cs typeface="B Titr" panose="00000700000000000000" pitchFamily="2" charset="-78"/>
              </a:rPr>
              <a:t> </a:t>
            </a:r>
            <a:r>
              <a:rPr lang="fa-IR" sz="2000" dirty="0" smtClean="0">
                <a:solidFill>
                  <a:schemeClr val="accent3">
                    <a:lumMod val="75000"/>
                  </a:schemeClr>
                </a:solidFill>
                <a:cs typeface="B Titr" panose="00000700000000000000" pitchFamily="2" charset="-78"/>
              </a:rPr>
              <a:t>سازمان </a:t>
            </a:r>
            <a:r>
              <a:rPr lang="fa-IR" sz="2000" dirty="0">
                <a:solidFill>
                  <a:schemeClr val="accent3">
                    <a:lumMod val="75000"/>
                  </a:schemeClr>
                </a:solidFill>
                <a:cs typeface="B Titr" panose="00000700000000000000" pitchFamily="2" charset="-78"/>
              </a:rPr>
              <a:t>بسیج مهندسین کشاورزی استان </a:t>
            </a:r>
            <a:r>
              <a:rPr lang="fa-IR" sz="2000" dirty="0" smtClean="0">
                <a:solidFill>
                  <a:schemeClr val="accent3">
                    <a:lumMod val="75000"/>
                  </a:schemeClr>
                </a:solidFill>
                <a:cs typeface="B Titr" panose="00000700000000000000" pitchFamily="2" charset="-78"/>
              </a:rPr>
              <a:t>البرز</a:t>
            </a:r>
          </a:p>
          <a:p>
            <a:r>
              <a:rPr lang="fa-IR" sz="2000" dirty="0" smtClean="0">
                <a:cs typeface="B Titr" panose="00000700000000000000" pitchFamily="2" charset="-78"/>
              </a:rPr>
              <a:t>دستاوردها: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a-IR" sz="1800" dirty="0">
                <a:cs typeface="B Titr" panose="00000700000000000000" pitchFamily="2" charset="-78"/>
              </a:rPr>
              <a:t>توسعه همکاری در حوزه آموزش کارشناسان و بهره </a:t>
            </a:r>
            <a:r>
              <a:rPr lang="fa-IR" sz="1800" dirty="0" smtClean="0">
                <a:cs typeface="B Titr" panose="00000700000000000000" pitchFamily="2" charset="-78"/>
              </a:rPr>
              <a:t>برداران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a-IR" sz="1800" dirty="0">
                <a:cs typeface="B Titr" panose="00000700000000000000" pitchFamily="2" charset="-78"/>
              </a:rPr>
              <a:t>همکاری در شناسایی واحدهای غیرفعال درحوزه کشاورزی و تلاش در جهت فعال نمودن آنها به منظور افزایش تولید و بهره وری و جلوگیری از هدررفت منابع پایه </a:t>
            </a:r>
            <a:endParaRPr lang="fa-IR" sz="3600" dirty="0">
              <a:cs typeface="B Titr" panose="00000700000000000000" pitchFamily="2" charset="-7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6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just" rtl="1"/>
            <a:r>
              <a:rPr lang="fa-IR" sz="3200" b="1" dirty="0" smtClean="0">
                <a:solidFill>
                  <a:srgbClr val="FFC901"/>
                </a:solidFill>
                <a:cs typeface="B Titr" panose="00000700000000000000" pitchFamily="2" charset="-78"/>
              </a:rPr>
              <a:t>ماده (8) قانون تأسیس سازمان نظام مهندسی کشاورزی و منابع طبیعی جمهوری اسلامی ایران: </a:t>
            </a:r>
          </a:p>
          <a:p>
            <a:pPr marL="0" indent="0" algn="just" rtl="1">
              <a:buNone/>
            </a:pPr>
            <a:r>
              <a:rPr lang="fa-IR" sz="3300" b="1" dirty="0" smtClean="0">
                <a:cs typeface="B Lotus" panose="00000400000000000000" pitchFamily="2" charset="-78"/>
              </a:rPr>
              <a:t>مجمع </a:t>
            </a:r>
            <a:r>
              <a:rPr lang="fa-IR" sz="3300" b="1" dirty="0">
                <a:cs typeface="B Lotus" panose="00000400000000000000" pitchFamily="2" charset="-78"/>
              </a:rPr>
              <a:t>عمومي استان از اجتماعي اعضاي آن تشكيل مي شود و كليه اشخاص حقيقي كه طبق ضوابط مصوب به عضويت سازمان پذيرفته مي شوند. با شرايط مساوي عضويت مجمع عمومي را دارا بوده و در جلسات داراي حق رأي و مشاركت در تصميم </a:t>
            </a:r>
            <a:r>
              <a:rPr lang="fa-IR" sz="3300" b="1" dirty="0" smtClean="0">
                <a:cs typeface="B Lotus" panose="00000400000000000000" pitchFamily="2" charset="-78"/>
              </a:rPr>
              <a:t>گيري ها </a:t>
            </a:r>
            <a:r>
              <a:rPr lang="fa-IR" sz="3300" b="1" dirty="0">
                <a:cs typeface="B Lotus" panose="00000400000000000000" pitchFamily="2" charset="-78"/>
              </a:rPr>
              <a:t>مي باشند</a:t>
            </a:r>
            <a:r>
              <a:rPr lang="fa-IR" sz="3300" b="1" dirty="0" smtClean="0">
                <a:cs typeface="B Lotus" panose="00000400000000000000" pitchFamily="2" charset="-78"/>
              </a:rPr>
              <a:t>.</a:t>
            </a:r>
            <a:endParaRPr lang="en-US" sz="3300" b="1" dirty="0" smtClean="0">
              <a:cs typeface="B Lotus" panose="00000400000000000000" pitchFamily="2" charset="-78"/>
            </a:endParaRPr>
          </a:p>
          <a:p>
            <a:pPr algn="just" rtl="1"/>
            <a:endParaRPr lang="en-US" dirty="0">
              <a:cs typeface="B Lotus" panose="00000400000000000000" pitchFamily="2" charset="-78"/>
            </a:endParaRPr>
          </a:p>
          <a:p>
            <a:pPr algn="just"/>
            <a:r>
              <a:rPr lang="fa-IR" sz="3300" b="1" dirty="0">
                <a:solidFill>
                  <a:srgbClr val="FFC901"/>
                </a:solidFill>
                <a:cs typeface="B Titr" panose="00000700000000000000" pitchFamily="2" charset="-78"/>
              </a:rPr>
              <a:t>ماده (10) قانون تأسیس سازمان نظام مهندسی کشاورزی و منابع طبیعی جمهوری اسلامی ایران :</a:t>
            </a:r>
          </a:p>
          <a:p>
            <a:pPr marL="0" indent="0" algn="just">
              <a:buNone/>
            </a:pPr>
            <a:r>
              <a:rPr lang="fa-IR" sz="2900" b="1" dirty="0" smtClean="0">
                <a:cs typeface="B Lotus" panose="00000400000000000000" pitchFamily="2" charset="-78"/>
              </a:rPr>
              <a:t> </a:t>
            </a:r>
            <a:r>
              <a:rPr lang="fa-IR" sz="3300" b="1" dirty="0">
                <a:cs typeface="B Lotus" panose="00000400000000000000" pitchFamily="2" charset="-78"/>
              </a:rPr>
              <a:t>جلسات مجمع عمومي به طور عادي سالي يك بار و فوق العاده به تعداد دفعاتي كه توسط مجمع يا به درخواست حداقل يك پنجم اعضاي مجمع يا به درخواست شوراي مركزي در صورت ضرورت تشكيل</a:t>
            </a:r>
            <a:r>
              <a:rPr lang="en-US" sz="3300" b="1" dirty="0">
                <a:cs typeface="B Lotus" panose="00000400000000000000" pitchFamily="2" charset="-78"/>
              </a:rPr>
              <a:t> </a:t>
            </a:r>
            <a:r>
              <a:rPr lang="fa-IR" sz="3300" b="1" dirty="0">
                <a:cs typeface="B Lotus" panose="00000400000000000000" pitchFamily="2" charset="-78"/>
              </a:rPr>
              <a:t>مي شود</a:t>
            </a:r>
            <a:r>
              <a:rPr lang="fa-IR" sz="2900" b="1" dirty="0">
                <a:cs typeface="B Lotus" panose="00000400000000000000" pitchFamily="2" charset="-78"/>
              </a:rPr>
              <a:t>.</a:t>
            </a:r>
            <a:endParaRPr lang="en-US" sz="2900" b="1" dirty="0">
              <a:cs typeface="B Lotus" panose="00000400000000000000" pitchFamily="2" charset="-78"/>
            </a:endParaRPr>
          </a:p>
          <a:p>
            <a:pPr algn="just" rtl="1"/>
            <a:endParaRPr lang="fa-IR" dirty="0" smtClean="0">
              <a:cs typeface="B Lotus" panose="00000400000000000000" pitchFamily="2" charset="-78"/>
            </a:endParaRPr>
          </a:p>
          <a:p>
            <a:pPr marL="0" indent="0" algn="just" rtl="1">
              <a:buNone/>
            </a:pPr>
            <a:endParaRPr lang="fa-IR" dirty="0" smtClean="0">
              <a:cs typeface="B Lotus" panose="00000400000000000000" pitchFamily="2" charset="-78"/>
            </a:endParaRPr>
          </a:p>
          <a:p>
            <a:pPr algn="just" rtl="1"/>
            <a:endParaRPr lang="en-US" dirty="0">
              <a:cs typeface="B Lotus" panose="00000400000000000000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Titr" panose="00000700000000000000" pitchFamily="2" charset="-78"/>
              </a:rPr>
              <a:t>مستند قانونی تشکیل مجمع</a:t>
            </a:r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20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B8D428-6B48-44D6-A4AB-E215FD9B6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30" y="0"/>
            <a:ext cx="5086176" cy="5086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BD7F2C-86BC-4D13-96D9-093EB96EFA2E}"/>
              </a:ext>
            </a:extLst>
          </p:cNvPr>
          <p:cNvSpPr txBox="1">
            <a:spLocks/>
          </p:cNvSpPr>
          <p:nvPr/>
        </p:nvSpPr>
        <p:spPr>
          <a:xfrm>
            <a:off x="7626100" y="281175"/>
            <a:ext cx="1374345" cy="8919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2400" kern="12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2  Sina" pitchFamily="2" charset="-78"/>
              </a:defRPr>
            </a:lvl1pPr>
          </a:lstStyle>
          <a:p>
            <a:r>
              <a:rPr lang="fa-IR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latin typeface="Helvetica Neue"/>
                <a:cs typeface="B Titr" panose="00000700000000000000" pitchFamily="2" charset="-78"/>
              </a:rPr>
              <a:t>تفاهم نامه </a:t>
            </a:r>
            <a:endParaRPr lang="en-US" dirty="0">
              <a:ln>
                <a:solidFill>
                  <a:schemeClr val="bg1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2C34DF-CCDA-4D98-B90F-F1B2DA2E2E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0DE620-7A47-460D-82DB-950EDE9C45A5}"/>
              </a:ext>
            </a:extLst>
          </p:cNvPr>
          <p:cNvSpPr txBox="1"/>
          <p:nvPr/>
        </p:nvSpPr>
        <p:spPr>
          <a:xfrm>
            <a:off x="296260" y="1197405"/>
            <a:ext cx="1001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12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12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05411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3DAF-453C-4201-A8EC-D0CF116C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080" y="364032"/>
            <a:ext cx="7752087" cy="804431"/>
          </a:xfrm>
          <a:noFill/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fa-IR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شرکت در نمایشگاه بین المللی کشاورزی آیفارم در سال </a:t>
            </a:r>
            <a:r>
              <a:rPr lang="fa-IR" sz="24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1403 </a:t>
            </a:r>
            <a:r>
              <a:rPr lang="fa-IR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/>
            </a:r>
            <a:br>
              <a:rPr lang="fa-IR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Shabnam" panose="020B0603030804020204" pitchFamily="34" charset="-78"/>
                <a:cs typeface="B Titr" panose="00000700000000000000" pitchFamily="2" charset="-78"/>
              </a:rPr>
            </a:br>
            <a:r>
              <a:rPr lang="fa-IR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                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223383-3B07-4EF1-BCA1-4889F4A566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1482DA-6704-48B3-8F84-30EBFF0E2523}"/>
              </a:ext>
            </a:extLst>
          </p:cNvPr>
          <p:cNvSpPr txBox="1"/>
          <p:nvPr/>
        </p:nvSpPr>
        <p:spPr>
          <a:xfrm>
            <a:off x="296260" y="1197405"/>
            <a:ext cx="10017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9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900" b="1" dirty="0">
              <a:cs typeface="B Titr" panose="000007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227253-0BF3-43F9-8C43-641B18265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92" y="1197405"/>
            <a:ext cx="2754408" cy="3440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6D3A62-4E00-4DEE-8A21-FA4C07DB2E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r="15942"/>
          <a:stretch/>
        </p:blipFill>
        <p:spPr>
          <a:xfrm>
            <a:off x="5182820" y="1350110"/>
            <a:ext cx="2314025" cy="3415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87990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788B8-C9FB-40D3-AB8C-C6B393BA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490" y="128470"/>
            <a:ext cx="7635250" cy="1221640"/>
          </a:xfrm>
          <a:noFill/>
        </p:spPr>
        <p:txBody>
          <a:bodyPr>
            <a:noAutofit/>
          </a:bodyPr>
          <a:lstStyle/>
          <a:p>
            <a:r>
              <a:rPr lang="fa-IR" sz="28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حضور و بازدید رئیس سازمان جهاد کشاورزی استان البرز از غرفه  سازمان نظام مهندسی کشاورزی و منابع طبیعی استان البرز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Shabnam" panose="020B0603030804020204" pitchFamily="34" charset="-78"/>
              <a:cs typeface="B Titr" panose="000007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488EF-2706-4EEF-AC18-1AE2EA757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0A86F-2272-4574-85E8-65789E722910}"/>
              </a:ext>
            </a:extLst>
          </p:cNvPr>
          <p:cNvSpPr txBox="1"/>
          <p:nvPr/>
        </p:nvSpPr>
        <p:spPr>
          <a:xfrm>
            <a:off x="296260" y="1197405"/>
            <a:ext cx="10017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9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900" b="1" dirty="0">
              <a:cs typeface="B Titr" panose="000007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0E725B-1569-44DA-92B0-58FB0D221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374"/>
            <a:ext cx="9144000" cy="4121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99FE3E9-F17C-456C-B120-0BA9E9F289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37"/>
          <a:stretch/>
        </p:blipFill>
        <p:spPr>
          <a:xfrm>
            <a:off x="23995" y="3236578"/>
            <a:ext cx="3044950" cy="1845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14462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02259-14C9-4E65-8CD1-884A730CF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310" y="586585"/>
            <a:ext cx="7024429" cy="61082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fa-IR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Shabnam" panose="020B0603030804020204" pitchFamily="34" charset="-78"/>
                <a:cs typeface="B Titr" panose="00000700000000000000" pitchFamily="2" charset="-78"/>
              </a:rPr>
              <a:t>دیدار با ریاست محترم پژوهشکده محیط های کشت کنترل شده (گلخانه ای) کشور در غرفه سازمان نظام مهندسی کشاورزی و منابع طبیعی استان البرز</a:t>
            </a:r>
            <a:r>
              <a:rPr lang="fa-IR" sz="2400" dirty="0"/>
              <a:t/>
            </a:r>
            <a:br>
              <a:rPr lang="fa-IR" sz="2400" dirty="0"/>
            </a:b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E8009-DC23-4D9A-88F5-0F73A5775D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9BF4CB-787D-4F9E-972D-69DFC32C620E}"/>
              </a:ext>
            </a:extLst>
          </p:cNvPr>
          <p:cNvSpPr txBox="1"/>
          <p:nvPr/>
        </p:nvSpPr>
        <p:spPr>
          <a:xfrm>
            <a:off x="296260" y="1197405"/>
            <a:ext cx="10017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9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900" b="1" dirty="0">
              <a:cs typeface="B Titr" panose="00000700000000000000" pitchFamily="2" charset="-78"/>
            </a:endParaRP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C5B06343-B808-45CA-8F35-F2E20E80F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0" y="1365750"/>
            <a:ext cx="8246070" cy="3710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1272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93CA4-5BAE-4CDC-947A-2B20F3C56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080" y="0"/>
            <a:ext cx="7712517" cy="175788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a-IR" sz="2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تشکیل کارگروه تخصصی گلخانه با حضور جمعی از مسئولین ذیربط کشوری و بهره برداران</a:t>
            </a:r>
            <a:r>
              <a:rPr lang="fa-IR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fa-IR" sz="2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</a:br>
            <a:endParaRPr lang="en-US" sz="2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9487B25-4061-4A87-9A41-E103F323B1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" y="1738475"/>
            <a:ext cx="4516007" cy="3387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179BF2-198A-450B-87E1-E7B0ADBADB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37" y="1779698"/>
            <a:ext cx="4485069" cy="3363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E66271-41B1-431F-BCF4-15B1B88B4D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0137A8-67F4-41DC-8ED2-BEE8BE1B3EF9}"/>
              </a:ext>
            </a:extLst>
          </p:cNvPr>
          <p:cNvSpPr txBox="1"/>
          <p:nvPr/>
        </p:nvSpPr>
        <p:spPr>
          <a:xfrm>
            <a:off x="296260" y="1197405"/>
            <a:ext cx="10017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9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900" b="1" dirty="0">
              <a:cs typeface="B Titr" panose="00000700000000000000" pitchFamily="2" charset="-7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65195" y="1122827"/>
            <a:ext cx="6719020" cy="6108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تدوین دستورالعمل کشت های نوین و اصلاحیه ی نظامنامه گلخانه در دستور کار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05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230D0-6747-4D64-AFC6-483116C7A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194" y="128470"/>
            <a:ext cx="7711661" cy="1527051"/>
          </a:xfrm>
        </p:spPr>
        <p:txBody>
          <a:bodyPr/>
          <a:lstStyle/>
          <a:p>
            <a:pPr algn="ctr"/>
            <a:r>
              <a:rPr lang="fa-IR" sz="28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بازدید دکتر لطفی زاده مجری طرح توسعه گلخانه های کشور از غرفه سازمان نظام مهندسی کشاورزی و منابع طبیعی استان البرز ۱۴۰۳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825DAF-AF08-4BB4-88BB-94C423050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r="2445"/>
          <a:stretch/>
        </p:blipFill>
        <p:spPr>
          <a:xfrm>
            <a:off x="2586835" y="1655521"/>
            <a:ext cx="5955496" cy="3337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0470C5-8DEA-46CB-8E10-C45B77D75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200" r="8198" b="9945"/>
          <a:stretch/>
        </p:blipFill>
        <p:spPr>
          <a:xfrm>
            <a:off x="23995" y="0"/>
            <a:ext cx="1532496" cy="153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9D7A74-88F4-4A83-8210-29A3A7464856}"/>
              </a:ext>
            </a:extLst>
          </p:cNvPr>
          <p:cNvSpPr txBox="1"/>
          <p:nvPr/>
        </p:nvSpPr>
        <p:spPr>
          <a:xfrm>
            <a:off x="296260" y="1197405"/>
            <a:ext cx="10017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900" b="1" i="0" dirty="0">
                <a:solidFill>
                  <a:srgbClr val="1D1D1D"/>
                </a:solidFill>
                <a:effectLst/>
                <a:latin typeface="Helvetica Neue"/>
                <a:cs typeface="B Titr" panose="00000700000000000000" pitchFamily="2" charset="-78"/>
              </a:rPr>
              <a:t>استان البرز</a:t>
            </a:r>
            <a:endParaRPr lang="en-US" sz="9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14696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-76235814960118185">
            <a:hlinkClick r:id="" action="ppaction://media"/>
            <a:extLst>
              <a:ext uri="{FF2B5EF4-FFF2-40B4-BE49-F238E27FC236}">
                <a16:creationId xmlns:a16="http://schemas.microsoft.com/office/drawing/2014/main" id="{663D889A-3E63-438D-8EC5-CA3B92D9ED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2490" y="739290"/>
            <a:ext cx="7058299" cy="3970518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937786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DC2ECD7-1D4D-4CB7-AC09-AECD2902BA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6015" y="1960930"/>
            <a:ext cx="5191970" cy="11757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b="1" i="0" u="none" strike="noStrike" kern="1200" cap="none" spc="0" normalizeH="0" baseline="0" noProof="0" dirty="0">
                <a:ln>
                  <a:noFill/>
                </a:ln>
                <a:solidFill>
                  <a:srgbClr val="0E3F00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B Titr" panose="00000700000000000000" pitchFamily="2" charset="-78"/>
              </a:rPr>
              <a:t>سپاس از همراهی شما عزیزان   </a:t>
            </a: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b="1" i="0" u="none" strike="noStrike" kern="1200" cap="none" spc="0" normalizeH="0" baseline="0" noProof="0" dirty="0" smtClean="0">
                <a:ln>
                  <a:noFill/>
                </a:ln>
                <a:solidFill>
                  <a:srgbClr val="0E3F00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B Titr" panose="00000700000000000000" pitchFamily="2" charset="-78"/>
              </a:rPr>
              <a:t>پاییز</a:t>
            </a:r>
            <a:r>
              <a:rPr kumimoji="0" lang="fa-IR" b="1" i="0" u="none" strike="noStrike" kern="1200" cap="none" spc="0" normalizeH="0" noProof="0" dirty="0" smtClean="0">
                <a:ln>
                  <a:noFill/>
                </a:ln>
                <a:solidFill>
                  <a:srgbClr val="0E3F00"/>
                </a:solidFill>
                <a:effectLst/>
                <a:uLnTx/>
                <a:uFillTx/>
                <a:latin typeface="Montserrat ExtraBold" pitchFamily="2" charset="77"/>
                <a:ea typeface="+mn-ea"/>
                <a:cs typeface="B Titr" panose="00000700000000000000" pitchFamily="2" charset="-78"/>
              </a:rPr>
              <a:t>1404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E3F00"/>
              </a:solidFill>
              <a:effectLst/>
              <a:uLnTx/>
              <a:uFillTx/>
              <a:latin typeface="Montserrat ExtraBold" pitchFamily="2" charset="77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7041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8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2800" dirty="0" smtClean="0">
                <a:cs typeface="B Titr" panose="00000700000000000000" pitchFamily="2" charset="-78"/>
              </a:rPr>
              <a:t>وظایف و اختیارات مجمع عمومی یا فوق العاده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601671" y="1357848"/>
            <a:ext cx="8093364" cy="420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000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1- </a:t>
            </a: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انتخاب اعضاي شوراي استان يا بازرسان با رعايت بند 4 ماده 7 اين قانون.</a:t>
            </a:r>
            <a:endParaRPr lang="en-US" sz="2000" b="1" dirty="0">
              <a:solidFill>
                <a:schemeClr val="bg1"/>
              </a:solidFill>
              <a:cs typeface="B Lotus" panose="000004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2- استماع گزارش شوراي استان و اعلام نظر نسبت به آن و رسيدگي به مسايل مطرح شده.</a:t>
            </a:r>
            <a:endParaRPr lang="en-US" sz="2000" b="1" dirty="0">
              <a:solidFill>
                <a:schemeClr val="bg1"/>
              </a:solidFill>
              <a:cs typeface="B Lotus" panose="000004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3- تصويب سياستها و خط مشي هاي شوراي استان.</a:t>
            </a:r>
            <a:endParaRPr lang="en-US" sz="2000" b="1" dirty="0">
              <a:solidFill>
                <a:schemeClr val="bg1"/>
              </a:solidFill>
              <a:cs typeface="B Lotus" panose="000004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4- تعيين مؤسسه حسابرسي براي رسيدگي به </a:t>
            </a:r>
            <a:r>
              <a:rPr lang="fa-IR" sz="2000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حساب ها</a:t>
            </a: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، ترازنامه ها و بيلان عملكرد سالانه سازمان.</a:t>
            </a:r>
            <a:endParaRPr lang="en-US" sz="2000" b="1" dirty="0">
              <a:solidFill>
                <a:schemeClr val="bg1"/>
              </a:solidFill>
              <a:cs typeface="B Lotus" panose="000004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5- پيشنهاد هرگونه تغيير و اصلاح در آيين نامه سازمان به شوراي مركزي.</a:t>
            </a:r>
            <a:endParaRPr lang="en-US" sz="2000" b="1" dirty="0">
              <a:solidFill>
                <a:schemeClr val="bg1"/>
              </a:solidFill>
              <a:cs typeface="B Lotus" panose="000004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6- بررسي و تصويب ترازنامه سالانه و برنامه و بودجه و طرحهاي سالانه سازمان استان.</a:t>
            </a:r>
            <a:endParaRPr lang="en-US" sz="2000" b="1" dirty="0">
              <a:solidFill>
                <a:schemeClr val="bg1"/>
              </a:solidFill>
              <a:cs typeface="B Lotus" panose="000004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2000" b="1" dirty="0" smtClean="0">
                <a:solidFill>
                  <a:schemeClr val="bg1"/>
                </a:solidFill>
                <a:cs typeface="B Lotus" panose="00000400000000000000" pitchFamily="2" charset="-78"/>
              </a:rPr>
              <a:t>7- </a:t>
            </a:r>
            <a:r>
              <a:rPr lang="fa-IR" sz="2000" b="1" dirty="0">
                <a:solidFill>
                  <a:schemeClr val="bg1"/>
                </a:solidFill>
                <a:cs typeface="B Lotus" panose="00000400000000000000" pitchFamily="2" charset="-78"/>
              </a:rPr>
              <a:t>بررسي و اتخاذ تصميم نسبت به ساير اموري كه طبق قوانين و آيين نامه هاي مربوط به سازمان استان و در صلاحيت مجمع عمومي مي باشد.</a:t>
            </a:r>
            <a:endParaRPr lang="en-US" sz="2000" b="1" dirty="0">
              <a:solidFill>
                <a:schemeClr val="bg1"/>
              </a:solidFill>
              <a:cs typeface="B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626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ar-SA" sz="2000" b="1" dirty="0">
                <a:cs typeface="B Lotus" panose="00000400000000000000" pitchFamily="2" charset="-78"/>
              </a:rPr>
              <a:t>سازمان نظام مهندسی کشاورزی  و منابع طبیعی مسؤولیت سازماندهی دانش آموختگان رشته های کشاورزی، منابع طبیعی و محیط زیست را برای نقش آفرینی مؤثر و حرفه ای در محیط های کشاورزی با هدف نظام مندی فعالیت های کشاورزی مبتنی بر دانش، اصول و موازین علمی و مهندسی عهده دار است</a:t>
            </a:r>
            <a:r>
              <a:rPr lang="en-US" sz="2000" b="1" dirty="0">
                <a:cs typeface="B Lotus" panose="00000400000000000000" pitchFamily="2" charset="-78"/>
              </a:rPr>
              <a:t>.</a:t>
            </a:r>
          </a:p>
          <a:p>
            <a:pPr algn="just"/>
            <a:r>
              <a:rPr lang="ar-SA" sz="2000" b="1" dirty="0">
                <a:cs typeface="B Lotus" panose="00000400000000000000" pitchFamily="2" charset="-78"/>
              </a:rPr>
              <a:t>در همین ارتباط، سازمان نظام مهندسی کشاورزی و منابع طبیعی استان البرز نیز به استناد قانون تأسیس، در دوره جدیدفعالیت، با </a:t>
            </a:r>
            <a:r>
              <a:rPr lang="fa-IR" sz="2000" b="1" dirty="0">
                <a:cs typeface="B Lotus" panose="00000400000000000000" pitchFamily="2" charset="-78"/>
              </a:rPr>
              <a:t>اصلاح </a:t>
            </a:r>
            <a:r>
              <a:rPr lang="ar-SA" sz="2000" b="1" dirty="0">
                <a:cs typeface="B Lotus" panose="00000400000000000000" pitchFamily="2" charset="-78"/>
              </a:rPr>
              <a:t>سیاست های قبلی و با رویکردی نوین، درصدد یافتن راهکارهایی جهت اجرایی شدن تکالیف و وظایف قانونی خود می باشد.</a:t>
            </a:r>
            <a:endParaRPr lang="en-US" sz="2000" b="1" dirty="0">
              <a:cs typeface="B Lotus" panose="00000400000000000000" pitchFamily="2" charset="-78"/>
            </a:endParaRP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357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2800" dirty="0">
                <a:cs typeface="B Titr" panose="00000700000000000000" pitchFamily="2" charset="-78"/>
              </a:rPr>
              <a:t>اهداف و وظایف قانونی سازمان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1502815"/>
            <a:ext cx="8398775" cy="3946096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ar-SA" sz="1800" b="1" dirty="0">
                <a:solidFill>
                  <a:srgbClr val="FFC901"/>
                </a:solidFill>
                <a:cs typeface="B Lotus" panose="00000400000000000000" pitchFamily="2" charset="-78"/>
              </a:rPr>
              <a:t>نظام مند سازی فعالیتهای کشاورزی </a:t>
            </a:r>
            <a:r>
              <a:rPr lang="ar-SA" sz="1800" b="1" dirty="0">
                <a:cs typeface="B Lotus" panose="00000400000000000000" pitchFamily="2" charset="-78"/>
              </a:rPr>
              <a:t>در راستای توسعه پایدار؛ </a:t>
            </a:r>
            <a:endParaRPr lang="en-US" sz="1800" b="1" dirty="0">
              <a:cs typeface="B Lotus" panose="00000400000000000000" pitchFamily="2" charset="-78"/>
            </a:endParaRPr>
          </a:p>
          <a:p>
            <a:pPr lvl="0">
              <a:lnSpc>
                <a:spcPct val="100000"/>
              </a:lnSpc>
            </a:pPr>
            <a:r>
              <a:rPr lang="ar-SA" sz="1800" b="1" dirty="0">
                <a:cs typeface="B Lotus" panose="00000400000000000000" pitchFamily="2" charset="-78"/>
              </a:rPr>
              <a:t>دانش گستری مستمر، گسترش فناوریهای نوین و </a:t>
            </a:r>
            <a:r>
              <a:rPr lang="ar-SA" sz="1800" b="1" dirty="0">
                <a:solidFill>
                  <a:srgbClr val="FFC901"/>
                </a:solidFill>
                <a:cs typeface="B Lotus" panose="00000400000000000000" pitchFamily="2" charset="-78"/>
              </a:rPr>
              <a:t>افزایش نفوذ دانش </a:t>
            </a:r>
            <a:r>
              <a:rPr lang="ar-SA" sz="1800" b="1" dirty="0">
                <a:cs typeface="B Lotus" panose="00000400000000000000" pitchFamily="2" charset="-78"/>
              </a:rPr>
              <a:t>در محیط کشاورزی ؛</a:t>
            </a:r>
            <a:endParaRPr lang="en-US" sz="1800" b="1" dirty="0">
              <a:cs typeface="B Lotus" panose="00000400000000000000" pitchFamily="2" charset="-78"/>
            </a:endParaRPr>
          </a:p>
          <a:p>
            <a:pPr lvl="0">
              <a:lnSpc>
                <a:spcPct val="100000"/>
              </a:lnSpc>
            </a:pPr>
            <a:r>
              <a:rPr lang="ar-SA" sz="1800" b="1" dirty="0">
                <a:solidFill>
                  <a:srgbClr val="FFC901"/>
                </a:solidFill>
                <a:cs typeface="B Lotus" panose="00000400000000000000" pitchFamily="2" charset="-78"/>
              </a:rPr>
              <a:t>ارتقای توانمندی های حرفه ای و مهارتی </a:t>
            </a:r>
            <a:r>
              <a:rPr lang="ar-SA" sz="1800" b="1" dirty="0">
                <a:cs typeface="B Lotus" panose="00000400000000000000" pitchFamily="2" charset="-78"/>
              </a:rPr>
              <a:t>دانش آموختگان بخش کشاورزی ؛</a:t>
            </a:r>
            <a:endParaRPr lang="en-US" sz="1800" b="1" dirty="0">
              <a:cs typeface="B Lotus" panose="00000400000000000000" pitchFamily="2" charset="-78"/>
            </a:endParaRPr>
          </a:p>
          <a:p>
            <a:pPr lvl="0">
              <a:lnSpc>
                <a:spcPct val="100000"/>
              </a:lnSpc>
            </a:pPr>
            <a:r>
              <a:rPr lang="ar-SA" sz="1800" b="1" dirty="0">
                <a:solidFill>
                  <a:srgbClr val="FFC901"/>
                </a:solidFill>
                <a:cs typeface="B Lotus" panose="00000400000000000000" pitchFamily="2" charset="-78"/>
              </a:rPr>
              <a:t>تقویت وتحکیم جایگاه و نقش آفرینی مهندسین کشاورزی </a:t>
            </a:r>
            <a:r>
              <a:rPr lang="ar-SA" sz="1800" b="1" dirty="0">
                <a:cs typeface="B Lotus" panose="00000400000000000000" pitchFamily="2" charset="-78"/>
              </a:rPr>
              <a:t>و ارتقای منزلت اجتماعی آنان به منظور افزایش ضریب نفوذ دانش در بخش کشاورزی ؛ </a:t>
            </a:r>
            <a:endParaRPr lang="en-US" sz="1800" b="1" dirty="0">
              <a:cs typeface="B Lotus" panose="00000400000000000000" pitchFamily="2" charset="-78"/>
            </a:endParaRPr>
          </a:p>
          <a:p>
            <a:pPr lvl="0">
              <a:lnSpc>
                <a:spcPct val="100000"/>
              </a:lnSpc>
            </a:pPr>
            <a:r>
              <a:rPr lang="ar-SA" sz="1800" b="1" dirty="0">
                <a:solidFill>
                  <a:srgbClr val="FFC901"/>
                </a:solidFill>
                <a:cs typeface="B Lotus" panose="00000400000000000000" pitchFamily="2" charset="-78"/>
              </a:rPr>
              <a:t>گسترش دانش وتکنولوژی های نوین </a:t>
            </a:r>
            <a:r>
              <a:rPr lang="ar-SA" sz="1800" b="1" dirty="0">
                <a:cs typeface="B Lotus" panose="00000400000000000000" pitchFamily="2" charset="-78"/>
              </a:rPr>
              <a:t>دربخش کشاورزی؛</a:t>
            </a:r>
            <a:endParaRPr lang="en-US" sz="1800" b="1" dirty="0">
              <a:cs typeface="B Lotus" panose="00000400000000000000" pitchFamily="2" charset="-78"/>
            </a:endParaRPr>
          </a:p>
          <a:p>
            <a:pPr lvl="0">
              <a:lnSpc>
                <a:spcPct val="100000"/>
              </a:lnSpc>
            </a:pPr>
            <a:r>
              <a:rPr lang="ar-SA" sz="1800" b="1" dirty="0">
                <a:solidFill>
                  <a:srgbClr val="FFC901"/>
                </a:solidFill>
                <a:cs typeface="B Lotus" panose="00000400000000000000" pitchFamily="2" charset="-78"/>
              </a:rPr>
              <a:t>افزایش جذب سرمایه های مردمی </a:t>
            </a:r>
            <a:r>
              <a:rPr lang="ar-SA" sz="1800" b="1" dirty="0">
                <a:cs typeface="B Lotus" panose="00000400000000000000" pitchFamily="2" charset="-78"/>
              </a:rPr>
              <a:t>با روان سازی صدورمجوزهای تولید در بخش کشاورزی استان؛ </a:t>
            </a:r>
            <a:endParaRPr lang="en-US" sz="1800" b="1" dirty="0">
              <a:cs typeface="B Lotus" panose="00000400000000000000" pitchFamily="2" charset="-78"/>
            </a:endParaRPr>
          </a:p>
          <a:p>
            <a:pPr lvl="0">
              <a:lnSpc>
                <a:spcPct val="100000"/>
              </a:lnSpc>
            </a:pPr>
            <a:r>
              <a:rPr lang="ar-SA" sz="1800" b="1" dirty="0">
                <a:cs typeface="B Lotus" panose="00000400000000000000" pitchFamily="2" charset="-78"/>
              </a:rPr>
              <a:t>توسعه بهره وری کشاورزی و </a:t>
            </a:r>
            <a:r>
              <a:rPr lang="ar-SA" sz="1800" b="1" dirty="0">
                <a:solidFill>
                  <a:srgbClr val="FFC901"/>
                </a:solidFill>
                <a:cs typeface="B Lotus" panose="00000400000000000000" pitchFamily="2" charset="-78"/>
              </a:rPr>
              <a:t>اقتصادی نمودن تولید </a:t>
            </a:r>
            <a:r>
              <a:rPr lang="ar-SA" sz="1800" b="1" dirty="0">
                <a:cs typeface="B Lotus" panose="00000400000000000000" pitchFamily="2" charset="-78"/>
              </a:rPr>
              <a:t>در واحد سطح ؛</a:t>
            </a:r>
            <a:endParaRPr lang="en-US" sz="1800" b="1" dirty="0">
              <a:cs typeface="B Lotus" panose="00000400000000000000" pitchFamily="2" charset="-78"/>
            </a:endParaRPr>
          </a:p>
          <a:p>
            <a:pPr lvl="0">
              <a:lnSpc>
                <a:spcPct val="100000"/>
              </a:lnSpc>
            </a:pPr>
            <a:r>
              <a:rPr lang="ar-SA" sz="1800" b="1" dirty="0">
                <a:solidFill>
                  <a:srgbClr val="FFC901"/>
                </a:solidFill>
                <a:cs typeface="B Lotus" panose="00000400000000000000" pitchFamily="2" charset="-78"/>
              </a:rPr>
              <a:t>ارتقای اخلاق حرفه ای </a:t>
            </a:r>
            <a:r>
              <a:rPr lang="ar-SA" sz="1800" b="1" dirty="0">
                <a:cs typeface="B Lotus" panose="00000400000000000000" pitchFamily="2" charset="-78"/>
              </a:rPr>
              <a:t>و مسؤولیت پذیری تخصصی ؛</a:t>
            </a:r>
            <a:endParaRPr lang="en-US" sz="1800" b="1" dirty="0">
              <a:cs typeface="B Lotus" panose="00000400000000000000" pitchFamily="2" charset="-78"/>
            </a:endParaRPr>
          </a:p>
          <a:p>
            <a:pPr lvl="0">
              <a:lnSpc>
                <a:spcPct val="100000"/>
              </a:lnSpc>
            </a:pPr>
            <a:r>
              <a:rPr lang="ar-SA" sz="1800" b="1" dirty="0">
                <a:cs typeface="B Lotus" panose="00000400000000000000" pitchFamily="2" charset="-78"/>
              </a:rPr>
              <a:t>استفاده از تمامی ظرفیتهای قانونی </a:t>
            </a:r>
            <a:r>
              <a:rPr lang="fa-IR" sz="1800" b="1" dirty="0">
                <a:cs typeface="B Lotus" panose="00000400000000000000" pitchFamily="2" charset="-78"/>
              </a:rPr>
              <a:t>موجود در بخش؛ </a:t>
            </a:r>
            <a:endParaRPr lang="en-US" sz="1800" b="1" dirty="0">
              <a:cs typeface="B Lotus" panose="00000400000000000000" pitchFamily="2" charset="-78"/>
            </a:endParaRPr>
          </a:p>
          <a:p>
            <a:pPr>
              <a:lnSpc>
                <a:spcPct val="100000"/>
              </a:lnSpc>
            </a:pPr>
            <a:endParaRPr lang="en-US" sz="1800" b="1" dirty="0">
              <a:cs typeface="B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35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اهم برنامه های </a:t>
            </a:r>
            <a:r>
              <a:rPr lang="fa-IR" dirty="0" smtClean="0">
                <a:cs typeface="B Titr" panose="00000700000000000000" pitchFamily="2" charset="-78"/>
              </a:rPr>
              <a:t>اجرایی درسندراهبردی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10"/>
            <a:ext cx="8246070" cy="3664920"/>
          </a:xfrm>
        </p:spPr>
        <p:txBody>
          <a:bodyPr/>
          <a:lstStyle/>
          <a:p>
            <a:pPr algn="just"/>
            <a:r>
              <a:rPr lang="ar-SA" sz="2000" dirty="0"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1-گسترش دانش و فن آوریهای جدید</a:t>
            </a:r>
            <a:endParaRPr lang="fa-IR" sz="2000" dirty="0">
              <a:solidFill>
                <a:schemeClr val="bg2">
                  <a:lumMod val="90000"/>
                </a:schemeClr>
              </a:solidFill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cs typeface="B Titr" panose="00000700000000000000" pitchFamily="2" charset="-78"/>
            </a:endParaRPr>
          </a:p>
          <a:p>
            <a:pPr algn="just"/>
            <a:r>
              <a:rPr lang="ar-SA" sz="2000" dirty="0"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2- ارتقاء توانمندی حرفه ای اعضاء </a:t>
            </a:r>
            <a:endParaRPr lang="fa-IR" sz="2000" dirty="0">
              <a:solidFill>
                <a:schemeClr val="bg2">
                  <a:lumMod val="90000"/>
                </a:schemeClr>
              </a:solidFill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cs typeface="B Titr" panose="00000700000000000000" pitchFamily="2" charset="-78"/>
            </a:endParaRPr>
          </a:p>
          <a:p>
            <a:pPr algn="just"/>
            <a:r>
              <a:rPr lang="ar-SA" sz="2000" dirty="0"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3- توسعه مراکزخدمات کشاورزی غیردولتی</a:t>
            </a:r>
            <a:endParaRPr lang="fa-IR" sz="2000" dirty="0">
              <a:solidFill>
                <a:schemeClr val="bg2">
                  <a:lumMod val="90000"/>
                </a:schemeClr>
              </a:solidFill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cs typeface="B Titr" panose="00000700000000000000" pitchFamily="2" charset="-78"/>
            </a:endParaRPr>
          </a:p>
          <a:p>
            <a:pPr algn="just"/>
            <a:r>
              <a:rPr lang="ar-SA" sz="2000" dirty="0"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4- افزایش جذب سرمایه گذاری در بخش کشاورزی با توسعه کشاورزی هوشمند</a:t>
            </a:r>
            <a:endParaRPr lang="fa-IR" sz="2000" dirty="0">
              <a:solidFill>
                <a:schemeClr val="bg2">
                  <a:lumMod val="90000"/>
                </a:schemeClr>
              </a:solidFill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cs typeface="B Titr" panose="00000700000000000000" pitchFamily="2" charset="-78"/>
            </a:endParaRPr>
          </a:p>
          <a:p>
            <a:pPr algn="just"/>
            <a:r>
              <a:rPr lang="ar-SA" sz="2000" dirty="0"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5- تشکیل کمیته های تخصصی</a:t>
            </a:r>
            <a:endParaRPr lang="fa-IR" sz="2000" dirty="0">
              <a:solidFill>
                <a:schemeClr val="bg2">
                  <a:lumMod val="90000"/>
                </a:schemeClr>
              </a:solidFill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cs typeface="B Titr" panose="00000700000000000000" pitchFamily="2" charset="-78"/>
            </a:endParaRPr>
          </a:p>
          <a:p>
            <a:pPr algn="just"/>
            <a:r>
              <a:rPr lang="ar-SA" sz="2000" dirty="0">
                <a:solidFill>
                  <a:schemeClr val="bg2">
                    <a:lumMod val="90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6- ایجادکسب و کارهای جدید به منظور توسعه و گسترش اشتغال اعضاء در بخش خصوصی</a:t>
            </a:r>
            <a:endParaRPr lang="en-US" sz="2000" dirty="0">
              <a:solidFill>
                <a:schemeClr val="bg2">
                  <a:lumMod val="90000"/>
                </a:schemeClr>
              </a:solidFill>
              <a:cs typeface="B Titr" panose="00000700000000000000" pitchFamily="2" charset="-78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0203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اهم برنامه های اجرایی درسندراهبردی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10"/>
            <a:ext cx="8246070" cy="3664920"/>
          </a:xfrm>
        </p:spPr>
        <p:txBody>
          <a:bodyPr/>
          <a:lstStyle/>
          <a:p>
            <a:r>
              <a:rPr lang="ar-SA" sz="1800" dirty="0">
                <a:solidFill>
                  <a:schemeClr val="accent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1-گسترش دانش و فن </a:t>
            </a:r>
            <a:r>
              <a:rPr lang="ar-SA" sz="1800" dirty="0" smtClean="0">
                <a:solidFill>
                  <a:schemeClr val="accent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آوری</a:t>
            </a:r>
            <a:r>
              <a:rPr lang="fa-IR" sz="1800" dirty="0" smtClean="0">
                <a:solidFill>
                  <a:schemeClr val="accent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 </a:t>
            </a:r>
            <a:r>
              <a:rPr lang="ar-SA" sz="1800" dirty="0" smtClean="0">
                <a:solidFill>
                  <a:schemeClr val="accent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های </a:t>
            </a:r>
            <a:r>
              <a:rPr lang="ar-SA" sz="1800" dirty="0">
                <a:solidFill>
                  <a:schemeClr val="accent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cs typeface="B Titr" panose="00000700000000000000" pitchFamily="2" charset="-78"/>
              </a:rPr>
              <a:t>جدید</a:t>
            </a:r>
            <a:endParaRPr lang="fa-IR" sz="1800" dirty="0">
              <a:solidFill>
                <a:schemeClr val="accent2"/>
              </a:solidFill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cs typeface="B Titr" panose="00000700000000000000" pitchFamily="2" charset="-78"/>
            </a:endParaRPr>
          </a:p>
          <a:p>
            <a:pPr marL="0" lvl="0" indent="0" algn="just">
              <a:buNone/>
            </a:pPr>
            <a:r>
              <a:rPr lang="fa-IR" sz="2400" b="1" dirty="0" smtClea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از طریق ایجاد </a:t>
            </a:r>
            <a:r>
              <a:rPr lang="fa-IR" sz="2400" b="1" dirty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مراکز تخصصی در حوزه های :</a:t>
            </a:r>
          </a:p>
          <a:p>
            <a:pPr marL="285750" indent="-285750" algn="just">
              <a:buFontTx/>
              <a:buChar char="-"/>
            </a:pPr>
            <a:r>
              <a:rPr lang="fa-IR" sz="1800" b="1" dirty="0" smtClean="0">
                <a:cs typeface="B Nazanin" panose="00000400000000000000" pitchFamily="2" charset="-78"/>
              </a:rPr>
              <a:t>انتقال </a:t>
            </a:r>
            <a:r>
              <a:rPr lang="fa-IR" sz="1800" b="1" dirty="0">
                <a:cs typeface="B Nazanin" panose="00000400000000000000" pitchFamily="2" charset="-78"/>
              </a:rPr>
              <a:t>تکنولوژی های نوین علوم و فنون کشاورزی غیردولتی </a:t>
            </a:r>
          </a:p>
          <a:p>
            <a:pPr marL="285750" indent="-285750" algn="just">
              <a:buFontTx/>
              <a:buChar char="-"/>
            </a:pPr>
            <a:r>
              <a:rPr lang="fa-IR" sz="1800" b="1" dirty="0">
                <a:cs typeface="B Nazanin" panose="00000400000000000000" pitchFamily="2" charset="-78"/>
              </a:rPr>
              <a:t>علوم و فنون کشاورزی غیردولتی</a:t>
            </a:r>
          </a:p>
          <a:p>
            <a:pPr marL="285750" indent="-285750" algn="just">
              <a:buFontTx/>
              <a:buChar char="-"/>
            </a:pPr>
            <a:r>
              <a:rPr lang="fa-IR" sz="1800" b="1" dirty="0">
                <a:cs typeface="B Nazanin" panose="00000400000000000000" pitchFamily="2" charset="-78"/>
              </a:rPr>
              <a:t>کسب و کارهای نوین کشاورزی غیردولتی</a:t>
            </a:r>
          </a:p>
          <a:p>
            <a:pPr marL="285750" indent="-285750" algn="just">
              <a:buFontTx/>
              <a:buChar char="-"/>
            </a:pPr>
            <a:r>
              <a:rPr lang="fa-IR" sz="1800" b="1" dirty="0">
                <a:cs typeface="B Nazanin" panose="00000400000000000000" pitchFamily="2" charset="-78"/>
              </a:rPr>
              <a:t>مرکز پژوهشهای کاربردی کشاورزی غیردولتی</a:t>
            </a:r>
          </a:p>
          <a:p>
            <a:pPr marL="285750" indent="-285750" algn="just">
              <a:buFontTx/>
              <a:buChar char="-"/>
            </a:pPr>
            <a:r>
              <a:rPr lang="fa-IR" sz="1800" b="1" dirty="0">
                <a:cs typeface="B Nazanin" panose="00000400000000000000" pitchFamily="2" charset="-78"/>
              </a:rPr>
              <a:t>مرکز خدمات مدیریت صادرات غیر دولتی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7583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1555</Words>
  <Application>Microsoft Office PowerPoint</Application>
  <PresentationFormat>On-screen Show (16:9)</PresentationFormat>
  <Paragraphs>172</Paragraphs>
  <Slides>48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2  Sina</vt:lpstr>
      <vt:lpstr>Arial</vt:lpstr>
      <vt:lpstr>B Badr</vt:lpstr>
      <vt:lpstr>B Lotus</vt:lpstr>
      <vt:lpstr>B Nazanin</vt:lpstr>
      <vt:lpstr>B Titr</vt:lpstr>
      <vt:lpstr>Calibri</vt:lpstr>
      <vt:lpstr>Helvetica Neue</vt:lpstr>
      <vt:lpstr>Montserrat ExtraBold</vt:lpstr>
      <vt:lpstr>Roboto Condensed</vt:lpstr>
      <vt:lpstr>Shabnam</vt:lpstr>
      <vt:lpstr>Wingdings</vt:lpstr>
      <vt:lpstr>Office Theme</vt:lpstr>
      <vt:lpstr>PowerPoint Presentation</vt:lpstr>
      <vt:lpstr> سازمان نظام مهندسی کشاورزی ومنابع طبیعی استان البرز </vt:lpstr>
      <vt:lpstr>PowerPoint Presentation</vt:lpstr>
      <vt:lpstr>مستند قانونی تشکیل مجمع</vt:lpstr>
      <vt:lpstr>وظایف و اختیارات مجمع عمومی یا فوق العاده</vt:lpstr>
      <vt:lpstr>PowerPoint Presentation</vt:lpstr>
      <vt:lpstr>اهداف و وظایف قانونی سازمان</vt:lpstr>
      <vt:lpstr>اهم برنامه های اجرایی درسندراهبردی </vt:lpstr>
      <vt:lpstr>اهم برنامه های اجرایی درسندراهبردی </vt:lpstr>
      <vt:lpstr>اهم برنامه های اجرایی درسندراهبردی </vt:lpstr>
      <vt:lpstr>اهم برنامه های اجرایی درسندراهبردی </vt:lpstr>
      <vt:lpstr>اهم برنامه های اجرایی درسندراهبردی </vt:lpstr>
      <vt:lpstr>اهم برنامه های اجرایی درسندراهبردی </vt:lpstr>
      <vt:lpstr>اهم برنامه های اجرایی درسندراهبردی </vt:lpstr>
      <vt:lpstr>گزارش اقدامات سازمان در دوره ششم</vt:lpstr>
      <vt:lpstr>سازمان نظام مهندسی کشاورزی و منابع طبیعی البرز در یک نگاه </vt:lpstr>
      <vt:lpstr>تعداد اعضای حقیقی سازمان با مدرک کارشناسی</vt:lpstr>
      <vt:lpstr>تعداد اعضای حقیقی با مقطع کارشناسی ارشد</vt:lpstr>
      <vt:lpstr>تعداد اعضای حقیقی سازمان با مقطع دکتری</vt:lpstr>
      <vt:lpstr> برنامه های اجرایی سازمان در راستای توانمند سازی اعضاء  </vt:lpstr>
      <vt:lpstr>دوره های آموزشی      </vt:lpstr>
      <vt:lpstr>دوره های آموزشی      </vt:lpstr>
      <vt:lpstr>دوره های آموزشی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برنامه های اجرایی سازمان در راستای اشتغال زایی </vt:lpstr>
      <vt:lpstr> برنامه های اجرایی سازمان در راستای اشتغال زایی </vt:lpstr>
      <vt:lpstr>دستاوردها و فعالیت های سازمان</vt:lpstr>
      <vt:lpstr>دستاوردها و فعالیت های سازمان</vt:lpstr>
      <vt:lpstr>ایجاد 54 واحد داروخانه گیاه پزشکی در سطح استان</vt:lpstr>
      <vt:lpstr>PowerPoint Presentation</vt:lpstr>
      <vt:lpstr>تفاهم نامه های منعقده</vt:lpstr>
      <vt:lpstr>تفاهم نامه </vt:lpstr>
      <vt:lpstr>PowerPoint Presentation</vt:lpstr>
      <vt:lpstr>PowerPoint Presentation</vt:lpstr>
      <vt:lpstr>شرکت در نمایشگاه بین المللی کشاورزی آیفارم در سال 1403                  </vt:lpstr>
      <vt:lpstr>حضور و بازدید رئیس سازمان جهاد کشاورزی استان البرز از غرفه  سازمان نظام مهندسی کشاورزی و منابع طبیعی استان البرز</vt:lpstr>
      <vt:lpstr>دیدار با ریاست محترم پژوهشکده محیط های کشت کنترل شده (گلخانه ای) کشور در غرفه سازمان نظام مهندسی کشاورزی و منابع طبیعی استان البرز </vt:lpstr>
      <vt:lpstr>تشکیل کارگروه تخصصی گلخانه با حضور جمعی از مسئولین ذیربط کشوری و بهره برداران </vt:lpstr>
      <vt:lpstr>بازدید دکتر لطفی زاده مجری طرح توسعه گلخانه های کشور از غرفه سازمان نظام مهندسی کشاورزی و منابع طبیعی استان البرز ۱۴۰۳</vt:lpstr>
      <vt:lpstr>PowerPoint Presentation</vt:lpstr>
      <vt:lpstr>سپاس از همراهی شما عزیزان    پاییز1404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2017-07-11T20:55:37Z</dcterms:created>
  <dcterms:modified xsi:type="dcterms:W3CDTF">2025-12-10T18:08:25Z</dcterms:modified>
</cp:coreProperties>
</file>